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 id="292" r:id="rId78"/>
    <p:sldId id="293" r:id="rId79"/>
    <p:sldId id="294" r:id="rId80"/>
    <p:sldId id="295" r:id="rId81"/>
    <p:sldId id="296" r:id="rId82"/>
    <p:sldId id="297" r:id="rId83"/>
    <p:sldId id="298" r:id="rId8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anchez" charset="1" panose="02000000000000000000"/>
      <p:regular r:id="rId10"/>
    </p:embeddedFont>
    <p:embeddedFont>
      <p:font typeface="Sanchez Italics" charset="1" panose="00000000000000000000"/>
      <p:regular r:id="rId11"/>
    </p:embeddedFont>
    <p:embeddedFont>
      <p:font typeface="League Spartan" charset="1" panose="00000800000000000000"/>
      <p:regular r:id="rId12"/>
    </p:embeddedFont>
    <p:embeddedFont>
      <p:font typeface="Arbutus Slab" charset="1" panose="02000000000000000000"/>
      <p:regular r:id="rId13"/>
    </p:embeddedFont>
    <p:embeddedFont>
      <p:font typeface="Abang" charset="1" panose="02000603000000000000"/>
      <p:regular r:id="rId14"/>
    </p:embeddedFont>
    <p:embeddedFont>
      <p:font typeface="TT Supermolot Neue Condensed" charset="1" panose="02000506020000020004"/>
      <p:regular r:id="rId15"/>
    </p:embeddedFont>
    <p:embeddedFont>
      <p:font typeface="TT Supermolot Neue Condensed Bold" charset="1" panose="02000806030000020004"/>
      <p:regular r:id="rId16"/>
    </p:embeddedFont>
    <p:embeddedFont>
      <p:font typeface="TT Supermolot Neue Condensed Italics" charset="1" panose="02000506020000090004"/>
      <p:regular r:id="rId17"/>
    </p:embeddedFont>
    <p:embeddedFont>
      <p:font typeface="TT Supermolot Neue Condensed Bold Italics" charset="1" panose="02000806030000090004"/>
      <p:regular r:id="rId18"/>
    </p:embeddedFont>
    <p:embeddedFont>
      <p:font typeface="Aileron" charset="1" panose="00000500000000000000"/>
      <p:regular r:id="rId19"/>
    </p:embeddedFont>
    <p:embeddedFont>
      <p:font typeface="Aileron Bold" charset="1" panose="00000800000000000000"/>
      <p:regular r:id="rId20"/>
    </p:embeddedFont>
    <p:embeddedFont>
      <p:font typeface="Aileron Italics" charset="1" panose="00000500000000000000"/>
      <p:regular r:id="rId21"/>
    </p:embeddedFont>
    <p:embeddedFont>
      <p:font typeface="Aileron Bold Italics" charset="1" panose="00000800000000000000"/>
      <p:regular r:id="rId22"/>
    </p:embeddedFont>
    <p:embeddedFont>
      <p:font typeface="Aileron Thin" charset="1" panose="00000300000000000000"/>
      <p:regular r:id="rId23"/>
    </p:embeddedFont>
    <p:embeddedFont>
      <p:font typeface="Aileron Thin Italics" charset="1" panose="00000300000000000000"/>
      <p:regular r:id="rId24"/>
    </p:embeddedFont>
    <p:embeddedFont>
      <p:font typeface="Aileron Light" charset="1" panose="00000400000000000000"/>
      <p:regular r:id="rId25"/>
    </p:embeddedFont>
    <p:embeddedFont>
      <p:font typeface="Aileron Light Italics" charset="1" panose="00000400000000000000"/>
      <p:regular r:id="rId26"/>
    </p:embeddedFont>
    <p:embeddedFont>
      <p:font typeface="Aileron Ultra-Bold" charset="1" panose="00000A00000000000000"/>
      <p:regular r:id="rId27"/>
    </p:embeddedFont>
    <p:embeddedFont>
      <p:font typeface="Aileron Ultra-Bold Italics" charset="1" panose="00000A00000000000000"/>
      <p:regular r:id="rId28"/>
    </p:embeddedFont>
    <p:embeddedFont>
      <p:font typeface="Aileron Heavy" charset="1" panose="00000A00000000000000"/>
      <p:regular r:id="rId29"/>
    </p:embeddedFont>
    <p:embeddedFont>
      <p:font typeface="Aileron Heavy Italics" charset="1" panose="00000A00000000000000"/>
      <p:regular r:id="rId30"/>
    </p:embeddedFont>
    <p:embeddedFont>
      <p:font typeface="Open Sans" charset="1" panose="020B0606030504020204"/>
      <p:regular r:id="rId31"/>
    </p:embeddedFont>
    <p:embeddedFont>
      <p:font typeface="Open Sans Bold" charset="1" panose="020B0806030504020204"/>
      <p:regular r:id="rId32"/>
    </p:embeddedFont>
    <p:embeddedFont>
      <p:font typeface="Open Sans Italics" charset="1" panose="020B0606030504020204"/>
      <p:regular r:id="rId33"/>
    </p:embeddedFont>
    <p:embeddedFont>
      <p:font typeface="Open Sans Bold Italics" charset="1" panose="020B0806030504020204"/>
      <p:regular r:id="rId34"/>
    </p:embeddedFont>
    <p:embeddedFont>
      <p:font typeface="Open Sans Light" charset="1" panose="020B0306030504020204"/>
      <p:regular r:id="rId35"/>
    </p:embeddedFont>
    <p:embeddedFont>
      <p:font typeface="Open Sans Light Italics" charset="1" panose="020B0306030504020204"/>
      <p:regular r:id="rId36"/>
    </p:embeddedFont>
    <p:embeddedFont>
      <p:font typeface="Open Sans Ultra-Bold" charset="1" panose="00000000000000000000"/>
      <p:regular r:id="rId37"/>
    </p:embeddedFont>
    <p:embeddedFont>
      <p:font typeface="Open Sans Ultra-Bold Italics" charset="1" panose="00000000000000000000"/>
      <p:regular r:id="rId38"/>
    </p:embeddedFont>
    <p:embeddedFont>
      <p:font typeface="Ruda" charset="1" panose="02000000000000000000"/>
      <p:regular r:id="rId39"/>
    </p:embeddedFont>
    <p:embeddedFont>
      <p:font typeface="Ruda Bold" charset="1" panose="02000000000000000000"/>
      <p:regular r:id="rId40"/>
    </p:embeddedFont>
    <p:embeddedFont>
      <p:font typeface="Ruda Heavy" charset="1" panose="02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72" Target="slides/slide31.xml" Type="http://schemas.openxmlformats.org/officeDocument/2006/relationships/slide"/><Relationship Id="rId73" Target="slides/slide32.xml" Type="http://schemas.openxmlformats.org/officeDocument/2006/relationships/slide"/><Relationship Id="rId74" Target="slides/slide33.xml" Type="http://schemas.openxmlformats.org/officeDocument/2006/relationships/slide"/><Relationship Id="rId75" Target="slides/slide34.xml" Type="http://schemas.openxmlformats.org/officeDocument/2006/relationships/slide"/><Relationship Id="rId76" Target="slides/slide35.xml" Type="http://schemas.openxmlformats.org/officeDocument/2006/relationships/slide"/><Relationship Id="rId77" Target="slides/slide36.xml" Type="http://schemas.openxmlformats.org/officeDocument/2006/relationships/slide"/><Relationship Id="rId78" Target="slides/slide37.xml" Type="http://schemas.openxmlformats.org/officeDocument/2006/relationships/slide"/><Relationship Id="rId79" Target="slides/slide38.xml" Type="http://schemas.openxmlformats.org/officeDocument/2006/relationships/slide"/><Relationship Id="rId8" Target="fonts/font8.fntdata" Type="http://schemas.openxmlformats.org/officeDocument/2006/relationships/font"/><Relationship Id="rId80" Target="slides/slide39.xml" Type="http://schemas.openxmlformats.org/officeDocument/2006/relationships/slide"/><Relationship Id="rId81" Target="slides/slide40.xml" Type="http://schemas.openxmlformats.org/officeDocument/2006/relationships/slide"/><Relationship Id="rId82" Target="slides/slide41.xml" Type="http://schemas.openxmlformats.org/officeDocument/2006/relationships/slide"/><Relationship Id="rId83" Target="slides/slide42.xml" Type="http://schemas.openxmlformats.org/officeDocument/2006/relationships/slide"/><Relationship Id="rId84" Target="slides/slide43.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2" Target="../media/image8.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2" Target="../media/image8.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5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5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56.jpe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61.png" Type="http://schemas.openxmlformats.org/officeDocument/2006/relationships/image"/><Relationship Id="rId12" Target="../media/image62.svg" Type="http://schemas.openxmlformats.org/officeDocument/2006/relationships/image"/><Relationship Id="rId2" Target="../media/image8.jpe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5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3.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74.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8.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5.png" Type="http://schemas.openxmlformats.org/officeDocument/2006/relationships/image"/><Relationship Id="rId4" Target="../media/image7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5.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77.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8.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9.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80.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81.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82.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26173" y="6618282"/>
            <a:ext cx="5769698" cy="6565813"/>
            <a:chOff x="0" y="0"/>
            <a:chExt cx="714247" cy="812800"/>
          </a:xfrm>
        </p:grpSpPr>
        <p:sp>
          <p:nvSpPr>
            <p:cNvPr name="Freeform 3" id="3"/>
            <p:cNvSpPr/>
            <p:nvPr/>
          </p:nvSpPr>
          <p:spPr>
            <a:xfrm flipH="false" flipV="false" rot="0">
              <a:off x="0" y="0"/>
              <a:ext cx="714247" cy="812800"/>
            </a:xfrm>
            <a:custGeom>
              <a:avLst/>
              <a:gdLst/>
              <a:ahLst/>
              <a:cxnLst/>
              <a:rect r="r" b="b" t="t" l="l"/>
              <a:pathLst>
                <a:path h="812800" w="714247">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name="TextBox 4" id="4"/>
            <p:cNvSpPr txBox="true"/>
            <p:nvPr/>
          </p:nvSpPr>
          <p:spPr>
            <a:xfrm>
              <a:off x="63500" y="25400"/>
              <a:ext cx="587247"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2771846" y="-2661129"/>
            <a:ext cx="11915846" cy="15609259"/>
            <a:chOff x="0" y="0"/>
            <a:chExt cx="4846320" cy="6348476"/>
          </a:xfrm>
        </p:grpSpPr>
        <p:sp>
          <p:nvSpPr>
            <p:cNvPr name="Freeform 6" id="6"/>
            <p:cNvSpPr/>
            <p:nvPr/>
          </p:nvSpPr>
          <p:spPr>
            <a:xfrm flipH="false" flipV="false" rot="0">
              <a:off x="4826" y="4826"/>
              <a:ext cx="4836668" cy="6338824"/>
            </a:xfrm>
            <a:custGeom>
              <a:avLst/>
              <a:gdLst/>
              <a:ahLst/>
              <a:cxnLst/>
              <a:rect r="r" b="b" t="t" l="l"/>
              <a:pathLst>
                <a:path h="6338824" w="4836668">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33106" t="0" r="-83518" b="0"/>
              </a:stretch>
            </a:blipFill>
          </p:spPr>
        </p:sp>
        <p:sp>
          <p:nvSpPr>
            <p:cNvPr name="Freeform 7" id="7"/>
            <p:cNvSpPr/>
            <p:nvPr/>
          </p:nvSpPr>
          <p:spPr>
            <a:xfrm flipH="false" flipV="false" rot="0">
              <a:off x="0" y="0"/>
              <a:ext cx="4846193" cy="6348476"/>
            </a:xfrm>
            <a:custGeom>
              <a:avLst/>
              <a:gdLst/>
              <a:ahLst/>
              <a:cxnLst/>
              <a:rect r="r" b="b" t="t" l="l"/>
              <a:pathLst>
                <a:path h="6348476" w="4846193">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name="Group 8" id="8"/>
          <p:cNvGrpSpPr/>
          <p:nvPr/>
        </p:nvGrpSpPr>
        <p:grpSpPr>
          <a:xfrm rot="0">
            <a:off x="2708876" y="-4858106"/>
            <a:ext cx="5098832" cy="6338026"/>
            <a:chOff x="0" y="0"/>
            <a:chExt cx="779433" cy="968863"/>
          </a:xfrm>
        </p:grpSpPr>
        <p:sp>
          <p:nvSpPr>
            <p:cNvPr name="Freeform 9" id="9"/>
            <p:cNvSpPr/>
            <p:nvPr/>
          </p:nvSpPr>
          <p:spPr>
            <a:xfrm flipH="false" flipV="false" rot="0">
              <a:off x="0" y="0"/>
              <a:ext cx="779433" cy="968863"/>
            </a:xfrm>
            <a:custGeom>
              <a:avLst/>
              <a:gdLst/>
              <a:ahLst/>
              <a:cxnLst/>
              <a:rect r="r" b="b" t="t" l="l"/>
              <a:pathLst>
                <a:path h="968863" w="77943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name="TextBox 10" id="10"/>
            <p:cNvSpPr txBox="true"/>
            <p:nvPr/>
          </p:nvSpPr>
          <p:spPr>
            <a:xfrm>
              <a:off x="63500" y="25400"/>
              <a:ext cx="652433" cy="87996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818645" y="-4230979"/>
            <a:ext cx="5499607" cy="5488133"/>
            <a:chOff x="0" y="0"/>
            <a:chExt cx="840698" cy="838944"/>
          </a:xfrm>
        </p:grpSpPr>
        <p:sp>
          <p:nvSpPr>
            <p:cNvPr name="Freeform 12" id="12"/>
            <p:cNvSpPr/>
            <p:nvPr/>
          </p:nvSpPr>
          <p:spPr>
            <a:xfrm flipH="false" flipV="false" rot="0">
              <a:off x="0" y="0"/>
              <a:ext cx="840698" cy="838944"/>
            </a:xfrm>
            <a:custGeom>
              <a:avLst/>
              <a:gdLst/>
              <a:ahLst/>
              <a:cxnLst/>
              <a:rect r="r" b="b" t="t" l="l"/>
              <a:pathLst>
                <a:path h="838944" w="840698">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name="TextBox 13" id="13"/>
            <p:cNvSpPr txBox="true"/>
            <p:nvPr/>
          </p:nvSpPr>
          <p:spPr>
            <a:xfrm>
              <a:off x="63500" y="25400"/>
              <a:ext cx="713698" cy="75004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5722415" y="8573730"/>
            <a:ext cx="5692067" cy="5645236"/>
            <a:chOff x="0" y="0"/>
            <a:chExt cx="819543" cy="812800"/>
          </a:xfrm>
        </p:grpSpPr>
        <p:sp>
          <p:nvSpPr>
            <p:cNvPr name="Freeform 15" id="15"/>
            <p:cNvSpPr/>
            <p:nvPr/>
          </p:nvSpPr>
          <p:spPr>
            <a:xfrm flipH="false" flipV="false" rot="0">
              <a:off x="0" y="0"/>
              <a:ext cx="819543" cy="812800"/>
            </a:xfrm>
            <a:custGeom>
              <a:avLst/>
              <a:gdLst/>
              <a:ahLst/>
              <a:cxnLst/>
              <a:rect r="r" b="b" t="t" l="l"/>
              <a:pathLst>
                <a:path h="812800" w="819543">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name="TextBox 16" id="16"/>
            <p:cNvSpPr txBox="true"/>
            <p:nvPr/>
          </p:nvSpPr>
          <p:spPr>
            <a:xfrm>
              <a:off x="63500" y="25400"/>
              <a:ext cx="692543" cy="7239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true" flipV="false" rot="0">
            <a:off x="11977440" y="-1855852"/>
            <a:ext cx="7937421" cy="5417290"/>
          </a:xfrm>
          <a:custGeom>
            <a:avLst/>
            <a:gdLst/>
            <a:ahLst/>
            <a:cxnLst/>
            <a:rect r="r" b="b" t="t" l="l"/>
            <a:pathLst>
              <a:path h="5417290" w="7937421">
                <a:moveTo>
                  <a:pt x="7937422" y="0"/>
                </a:moveTo>
                <a:lnTo>
                  <a:pt x="0" y="0"/>
                </a:lnTo>
                <a:lnTo>
                  <a:pt x="0" y="5417290"/>
                </a:lnTo>
                <a:lnTo>
                  <a:pt x="7937422" y="5417290"/>
                </a:lnTo>
                <a:lnTo>
                  <a:pt x="793742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5722415" y="-430264"/>
            <a:ext cx="19817828" cy="11147528"/>
          </a:xfrm>
          <a:custGeom>
            <a:avLst/>
            <a:gdLst/>
            <a:ahLst/>
            <a:cxnLst/>
            <a:rect r="r" b="b" t="t" l="l"/>
            <a:pathLst>
              <a:path h="11147528" w="19817828">
                <a:moveTo>
                  <a:pt x="0" y="0"/>
                </a:moveTo>
                <a:lnTo>
                  <a:pt x="19817828" y="0"/>
                </a:lnTo>
                <a:lnTo>
                  <a:pt x="19817828" y="11147528"/>
                </a:lnTo>
                <a:lnTo>
                  <a:pt x="0" y="11147528"/>
                </a:lnTo>
                <a:lnTo>
                  <a:pt x="0" y="0"/>
                </a:lnTo>
                <a:close/>
              </a:path>
            </a:pathLst>
          </a:custGeom>
          <a:blipFill>
            <a:blip r:embed="rId5">
              <a:alphaModFix amt="12000"/>
            </a:blip>
            <a:stretch>
              <a:fillRect l="0" t="0" r="0" b="0"/>
            </a:stretch>
          </a:blipFill>
        </p:spPr>
      </p:sp>
      <p:sp>
        <p:nvSpPr>
          <p:cNvPr name="TextBox 19" id="19"/>
          <p:cNvSpPr txBox="true"/>
          <p:nvPr/>
        </p:nvSpPr>
        <p:spPr>
          <a:xfrm rot="0">
            <a:off x="7337678" y="1604080"/>
            <a:ext cx="9279525" cy="3714691"/>
          </a:xfrm>
          <a:prstGeom prst="rect">
            <a:avLst/>
          </a:prstGeom>
        </p:spPr>
        <p:txBody>
          <a:bodyPr anchor="t" rtlCol="false" tIns="0" lIns="0" bIns="0" rIns="0">
            <a:spAutoFit/>
          </a:bodyPr>
          <a:lstStyle/>
          <a:p>
            <a:pPr algn="ctr">
              <a:lnSpc>
                <a:spcPts val="9686"/>
              </a:lnSpc>
            </a:pPr>
            <a:r>
              <a:rPr lang="en-US" sz="6918">
                <a:solidFill>
                  <a:srgbClr val="1E1C27"/>
                </a:solidFill>
                <a:latin typeface="Abang Bold"/>
              </a:rPr>
              <a:t>FILE SYSTEM </a:t>
            </a:r>
          </a:p>
          <a:p>
            <a:pPr algn="ctr">
              <a:lnSpc>
                <a:spcPts val="9686"/>
              </a:lnSpc>
            </a:pPr>
            <a:r>
              <a:rPr lang="en-US" sz="6918">
                <a:solidFill>
                  <a:srgbClr val="1E1C27"/>
                </a:solidFill>
                <a:latin typeface="Abang Bold"/>
              </a:rPr>
              <a:t>&amp; </a:t>
            </a:r>
          </a:p>
          <a:p>
            <a:pPr algn="ctr">
              <a:lnSpc>
                <a:spcPts val="9686"/>
              </a:lnSpc>
            </a:pPr>
            <a:r>
              <a:rPr lang="en-US" sz="6918">
                <a:solidFill>
                  <a:srgbClr val="1E1C27"/>
                </a:solidFill>
                <a:latin typeface="Abang Bold"/>
              </a:rPr>
              <a:t>DISTRIBUTION LINUX</a:t>
            </a:r>
          </a:p>
        </p:txBody>
      </p:sp>
      <p:sp>
        <p:nvSpPr>
          <p:cNvPr name="TextBox 20" id="20"/>
          <p:cNvSpPr txBox="true"/>
          <p:nvPr/>
        </p:nvSpPr>
        <p:spPr>
          <a:xfrm rot="0">
            <a:off x="10395871" y="6180617"/>
            <a:ext cx="7571748" cy="3077683"/>
          </a:xfrm>
          <a:prstGeom prst="rect">
            <a:avLst/>
          </a:prstGeom>
        </p:spPr>
        <p:txBody>
          <a:bodyPr anchor="t" rtlCol="false" tIns="0" lIns="0" bIns="0" rIns="0">
            <a:spAutoFit/>
          </a:bodyPr>
          <a:lstStyle/>
          <a:p>
            <a:pPr>
              <a:lnSpc>
                <a:spcPts val="4118"/>
              </a:lnSpc>
            </a:pPr>
            <a:r>
              <a:rPr lang="en-US" sz="2941" spc="235">
                <a:solidFill>
                  <a:srgbClr val="1E1C27"/>
                </a:solidFill>
                <a:latin typeface="Arbutus Slab"/>
              </a:rPr>
              <a:t> Realisée par:</a:t>
            </a:r>
          </a:p>
          <a:p>
            <a:pPr>
              <a:lnSpc>
                <a:spcPts val="4118"/>
              </a:lnSpc>
            </a:pPr>
            <a:r>
              <a:rPr lang="en-US" sz="2941" spc="235">
                <a:solidFill>
                  <a:srgbClr val="1E1C27"/>
                </a:solidFill>
                <a:latin typeface="Arbutus Slab"/>
              </a:rPr>
              <a:t>                    Sabor Omar</a:t>
            </a:r>
          </a:p>
          <a:p>
            <a:pPr>
              <a:lnSpc>
                <a:spcPts val="4118"/>
              </a:lnSpc>
            </a:pPr>
            <a:r>
              <a:rPr lang="en-US" sz="2941" spc="235">
                <a:solidFill>
                  <a:srgbClr val="1E1C27"/>
                </a:solidFill>
                <a:latin typeface="Arbutus Slab"/>
              </a:rPr>
              <a:t>                  Rhouati Jihane</a:t>
            </a:r>
          </a:p>
          <a:p>
            <a:pPr>
              <a:lnSpc>
                <a:spcPts val="4118"/>
              </a:lnSpc>
            </a:pPr>
            <a:r>
              <a:rPr lang="en-US" sz="2941" spc="235">
                <a:solidFill>
                  <a:srgbClr val="1E1C27"/>
                </a:solidFill>
                <a:latin typeface="Arbutus Slab"/>
              </a:rPr>
              <a:t>             Sefrani Abderrahmane</a:t>
            </a:r>
          </a:p>
          <a:p>
            <a:pPr>
              <a:lnSpc>
                <a:spcPts val="4118"/>
              </a:lnSpc>
            </a:pPr>
            <a:r>
              <a:rPr lang="en-US" sz="2941" spc="235">
                <a:solidFill>
                  <a:srgbClr val="1E1C27"/>
                </a:solidFill>
                <a:latin typeface="Arbutus Slab"/>
              </a:rPr>
              <a:t>                     Tiab Zayd</a:t>
            </a:r>
          </a:p>
          <a:p>
            <a:pPr>
              <a:lnSpc>
                <a:spcPts val="4118"/>
              </a:lnSpc>
            </a:pPr>
            <a:r>
              <a:rPr lang="en-US" sz="2941" spc="235">
                <a:solidFill>
                  <a:srgbClr val="1E1C27"/>
                </a:solidFill>
                <a:latin typeface="Arbutus Slab"/>
              </a:rPr>
              <a:t> Encadrée par</a:t>
            </a:r>
            <a:r>
              <a:rPr lang="en-US" sz="2941" spc="235">
                <a:solidFill>
                  <a:srgbClr val="FFFFFF"/>
                </a:solidFill>
                <a:latin typeface="Arbutus Slab"/>
              </a:rPr>
              <a:t>:</a:t>
            </a:r>
            <a:r>
              <a:rPr lang="en-US" sz="2941" spc="235">
                <a:solidFill>
                  <a:srgbClr val="1E1C27"/>
                </a:solidFill>
                <a:latin typeface="Arbutus Slab"/>
              </a:rPr>
              <a:t>Charadi  Mohammed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150" t="-19336" r="-29399" b="-38845"/>
            </a:stretch>
          </a:blipFill>
        </p:spPr>
      </p:sp>
      <p:sp>
        <p:nvSpPr>
          <p:cNvPr name="Freeform 3" id="3"/>
          <p:cNvSpPr/>
          <p:nvPr/>
        </p:nvSpPr>
        <p:spPr>
          <a:xfrm flipH="false" flipV="false" rot="0">
            <a:off x="256834" y="278982"/>
            <a:ext cx="738813" cy="749718"/>
          </a:xfrm>
          <a:custGeom>
            <a:avLst/>
            <a:gdLst/>
            <a:ahLst/>
            <a:cxnLst/>
            <a:rect r="r" b="b" t="t" l="l"/>
            <a:pathLst>
              <a:path h="749718" w="738813">
                <a:moveTo>
                  <a:pt x="0" y="0"/>
                </a:moveTo>
                <a:lnTo>
                  <a:pt x="738813" y="0"/>
                </a:lnTo>
                <a:lnTo>
                  <a:pt x="738813" y="749718"/>
                </a:lnTo>
                <a:lnTo>
                  <a:pt x="0" y="749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6834" y="9174222"/>
            <a:ext cx="3963997" cy="584690"/>
          </a:xfrm>
          <a:custGeom>
            <a:avLst/>
            <a:gdLst/>
            <a:ahLst/>
            <a:cxnLst/>
            <a:rect r="r" b="b" t="t" l="l"/>
            <a:pathLst>
              <a:path h="584690" w="3963997">
                <a:moveTo>
                  <a:pt x="0" y="0"/>
                </a:moveTo>
                <a:lnTo>
                  <a:pt x="3963997" y="0"/>
                </a:lnTo>
                <a:lnTo>
                  <a:pt x="3963997" y="584690"/>
                </a:lnTo>
                <a:lnTo>
                  <a:pt x="0" y="584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99361" y="458013"/>
            <a:ext cx="3377153" cy="498130"/>
          </a:xfrm>
          <a:custGeom>
            <a:avLst/>
            <a:gdLst/>
            <a:ahLst/>
            <a:cxnLst/>
            <a:rect r="r" b="b" t="t" l="l"/>
            <a:pathLst>
              <a:path h="498130" w="3377153">
                <a:moveTo>
                  <a:pt x="0" y="0"/>
                </a:moveTo>
                <a:lnTo>
                  <a:pt x="3377154" y="0"/>
                </a:lnTo>
                <a:lnTo>
                  <a:pt x="3377154" y="498130"/>
                </a:lnTo>
                <a:lnTo>
                  <a:pt x="0" y="498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446015" y="1355090"/>
            <a:ext cx="9951868" cy="7444995"/>
          </a:xfrm>
          <a:custGeom>
            <a:avLst/>
            <a:gdLst/>
            <a:ahLst/>
            <a:cxnLst/>
            <a:rect r="r" b="b" t="t" l="l"/>
            <a:pathLst>
              <a:path h="7444995" w="9951868">
                <a:moveTo>
                  <a:pt x="0" y="0"/>
                </a:moveTo>
                <a:lnTo>
                  <a:pt x="9951868" y="0"/>
                </a:lnTo>
                <a:lnTo>
                  <a:pt x="9951868" y="7444996"/>
                </a:lnTo>
                <a:lnTo>
                  <a:pt x="0" y="7444996"/>
                </a:lnTo>
                <a:lnTo>
                  <a:pt x="0" y="0"/>
                </a:lnTo>
                <a:close/>
              </a:path>
            </a:pathLst>
          </a:custGeom>
          <a:blipFill>
            <a:blip r:embed="rId7"/>
            <a:stretch>
              <a:fillRect l="-16497" t="0" r="-16497" b="0"/>
            </a:stretch>
          </a:blipFill>
        </p:spPr>
      </p:sp>
      <p:sp>
        <p:nvSpPr>
          <p:cNvPr name="TextBox 7" id="7"/>
          <p:cNvSpPr txBox="true"/>
          <p:nvPr/>
        </p:nvSpPr>
        <p:spPr>
          <a:xfrm rot="0">
            <a:off x="995647" y="4477067"/>
            <a:ext cx="6450368" cy="1151891"/>
          </a:xfrm>
          <a:prstGeom prst="rect">
            <a:avLst/>
          </a:prstGeom>
        </p:spPr>
        <p:txBody>
          <a:bodyPr anchor="t" rtlCol="false" tIns="0" lIns="0" bIns="0" rIns="0">
            <a:spAutoFit/>
          </a:bodyPr>
          <a:lstStyle/>
          <a:p>
            <a:pPr>
              <a:lnSpc>
                <a:spcPts val="8959"/>
              </a:lnSpc>
            </a:pPr>
            <a:r>
              <a:rPr lang="en-US" sz="6399">
                <a:solidFill>
                  <a:srgbClr val="FFFFFF"/>
                </a:solidFill>
                <a:latin typeface="Abang"/>
              </a:rPr>
              <a:t>LINUX UBUNTU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6372" t="-46261" r="-7177" b="-11920"/>
            </a:stretch>
          </a:blipFill>
        </p:spPr>
      </p:sp>
      <p:sp>
        <p:nvSpPr>
          <p:cNvPr name="Freeform 3" id="3"/>
          <p:cNvSpPr/>
          <p:nvPr/>
        </p:nvSpPr>
        <p:spPr>
          <a:xfrm flipH="false" flipV="false" rot="0">
            <a:off x="2439196" y="2253868"/>
            <a:ext cx="1059682" cy="1034514"/>
          </a:xfrm>
          <a:custGeom>
            <a:avLst/>
            <a:gdLst/>
            <a:ahLst/>
            <a:cxnLst/>
            <a:rect r="r" b="b" t="t" l="l"/>
            <a:pathLst>
              <a:path h="1034514" w="1059682">
                <a:moveTo>
                  <a:pt x="0" y="0"/>
                </a:moveTo>
                <a:lnTo>
                  <a:pt x="1059682" y="0"/>
                </a:lnTo>
                <a:lnTo>
                  <a:pt x="1059682" y="1034514"/>
                </a:lnTo>
                <a:lnTo>
                  <a:pt x="0" y="103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66843" y="4222855"/>
            <a:ext cx="1059682" cy="1034514"/>
          </a:xfrm>
          <a:custGeom>
            <a:avLst/>
            <a:gdLst/>
            <a:ahLst/>
            <a:cxnLst/>
            <a:rect r="r" b="b" t="t" l="l"/>
            <a:pathLst>
              <a:path h="1034514" w="1059682">
                <a:moveTo>
                  <a:pt x="0" y="0"/>
                </a:moveTo>
                <a:lnTo>
                  <a:pt x="1059682" y="0"/>
                </a:lnTo>
                <a:lnTo>
                  <a:pt x="1059682" y="1034514"/>
                </a:lnTo>
                <a:lnTo>
                  <a:pt x="0" y="103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455254" y="8223786"/>
            <a:ext cx="1059682" cy="1034514"/>
          </a:xfrm>
          <a:custGeom>
            <a:avLst/>
            <a:gdLst/>
            <a:ahLst/>
            <a:cxnLst/>
            <a:rect r="r" b="b" t="t" l="l"/>
            <a:pathLst>
              <a:path h="1034514" w="1059682">
                <a:moveTo>
                  <a:pt x="0" y="0"/>
                </a:moveTo>
                <a:lnTo>
                  <a:pt x="1059681" y="0"/>
                </a:lnTo>
                <a:lnTo>
                  <a:pt x="1059681" y="1034514"/>
                </a:lnTo>
                <a:lnTo>
                  <a:pt x="0" y="103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340543" y="6258467"/>
            <a:ext cx="694788" cy="794011"/>
          </a:xfrm>
          <a:prstGeom prst="rect">
            <a:avLst/>
          </a:prstGeom>
        </p:spPr>
        <p:txBody>
          <a:bodyPr anchor="t" rtlCol="false" tIns="0" lIns="0" bIns="0" rIns="0">
            <a:spAutoFit/>
          </a:bodyPr>
          <a:lstStyle/>
          <a:p>
            <a:pPr algn="ctr">
              <a:lnSpc>
                <a:spcPts val="6110"/>
              </a:lnSpc>
            </a:pPr>
            <a:r>
              <a:rPr lang="en-US" sz="4364">
                <a:solidFill>
                  <a:srgbClr val="FFFFFF"/>
                </a:solidFill>
                <a:latin typeface="Abang Bold"/>
              </a:rPr>
              <a:t>3</a:t>
            </a:r>
          </a:p>
        </p:txBody>
      </p:sp>
      <p:sp>
        <p:nvSpPr>
          <p:cNvPr name="AutoShape 7" id="7"/>
          <p:cNvSpPr/>
          <p:nvPr/>
        </p:nvSpPr>
        <p:spPr>
          <a:xfrm>
            <a:off x="5624330" y="1644232"/>
            <a:ext cx="13205694" cy="0"/>
          </a:xfrm>
          <a:prstGeom prst="line">
            <a:avLst/>
          </a:prstGeom>
          <a:ln cap="flat" w="38100">
            <a:solidFill>
              <a:srgbClr val="FFFFFF"/>
            </a:solidFill>
            <a:prstDash val="solid"/>
            <a:headEnd type="none" len="sm" w="sm"/>
            <a:tailEnd type="none" len="sm" w="sm"/>
          </a:ln>
        </p:spPr>
      </p:sp>
      <p:sp>
        <p:nvSpPr>
          <p:cNvPr name="AutoShape 8" id="8"/>
          <p:cNvSpPr/>
          <p:nvPr/>
        </p:nvSpPr>
        <p:spPr>
          <a:xfrm rot="0">
            <a:off x="-397885" y="9414594"/>
            <a:ext cx="12970765" cy="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3227767" y="1582299"/>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563355" y="911962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158096" y="6259799"/>
            <a:ext cx="1059682" cy="1034514"/>
          </a:xfrm>
          <a:custGeom>
            <a:avLst/>
            <a:gdLst/>
            <a:ahLst/>
            <a:cxnLst/>
            <a:rect r="r" b="b" t="t" l="l"/>
            <a:pathLst>
              <a:path h="1034514" w="1059682">
                <a:moveTo>
                  <a:pt x="0" y="0"/>
                </a:moveTo>
                <a:lnTo>
                  <a:pt x="1059682" y="0"/>
                </a:lnTo>
                <a:lnTo>
                  <a:pt x="1059682" y="1034514"/>
                </a:lnTo>
                <a:lnTo>
                  <a:pt x="0" y="103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5273726" y="4390616"/>
            <a:ext cx="6727948" cy="622792"/>
          </a:xfrm>
          <a:prstGeom prst="rect">
            <a:avLst/>
          </a:prstGeom>
        </p:spPr>
        <p:txBody>
          <a:bodyPr anchor="t" rtlCol="false" tIns="0" lIns="0" bIns="0" rIns="0">
            <a:spAutoFit/>
          </a:bodyPr>
          <a:lstStyle/>
          <a:p>
            <a:pPr>
              <a:lnSpc>
                <a:spcPts val="5047"/>
              </a:lnSpc>
              <a:spcBef>
                <a:spcPct val="0"/>
              </a:spcBef>
            </a:pPr>
            <a:r>
              <a:rPr lang="en-US" sz="3605">
                <a:solidFill>
                  <a:srgbClr val="FFFFFF"/>
                </a:solidFill>
                <a:latin typeface="TT Supermolot Neue Condensed Bold"/>
              </a:rPr>
              <a:t>Popularité et communauté active</a:t>
            </a:r>
          </a:p>
        </p:txBody>
      </p:sp>
      <p:sp>
        <p:nvSpPr>
          <p:cNvPr name="TextBox 13" id="13"/>
          <p:cNvSpPr txBox="true"/>
          <p:nvPr/>
        </p:nvSpPr>
        <p:spPr>
          <a:xfrm rot="0">
            <a:off x="2651862" y="2300404"/>
            <a:ext cx="648161" cy="794011"/>
          </a:xfrm>
          <a:prstGeom prst="rect">
            <a:avLst/>
          </a:prstGeom>
        </p:spPr>
        <p:txBody>
          <a:bodyPr anchor="t" rtlCol="false" tIns="0" lIns="0" bIns="0" rIns="0">
            <a:spAutoFit/>
          </a:bodyPr>
          <a:lstStyle/>
          <a:p>
            <a:pPr algn="ctr">
              <a:lnSpc>
                <a:spcPts val="6110"/>
              </a:lnSpc>
            </a:pPr>
            <a:r>
              <a:rPr lang="en-US" sz="4364">
                <a:solidFill>
                  <a:srgbClr val="FFFFFF"/>
                </a:solidFill>
                <a:latin typeface="Abang Bold"/>
              </a:rPr>
              <a:t>1</a:t>
            </a:r>
          </a:p>
        </p:txBody>
      </p:sp>
      <p:sp>
        <p:nvSpPr>
          <p:cNvPr name="TextBox 14" id="14"/>
          <p:cNvSpPr txBox="true"/>
          <p:nvPr/>
        </p:nvSpPr>
        <p:spPr>
          <a:xfrm rot="0">
            <a:off x="3953553" y="4276432"/>
            <a:ext cx="686261" cy="794011"/>
          </a:xfrm>
          <a:prstGeom prst="rect">
            <a:avLst/>
          </a:prstGeom>
        </p:spPr>
        <p:txBody>
          <a:bodyPr anchor="t" rtlCol="false" tIns="0" lIns="0" bIns="0" rIns="0">
            <a:spAutoFit/>
          </a:bodyPr>
          <a:lstStyle/>
          <a:p>
            <a:pPr algn="ctr">
              <a:lnSpc>
                <a:spcPts val="6110"/>
              </a:lnSpc>
            </a:pPr>
            <a:r>
              <a:rPr lang="en-US" sz="4364">
                <a:solidFill>
                  <a:srgbClr val="FFFFFF"/>
                </a:solidFill>
                <a:latin typeface="Abang Bold"/>
              </a:rPr>
              <a:t>2</a:t>
            </a:r>
          </a:p>
        </p:txBody>
      </p:sp>
      <p:sp>
        <p:nvSpPr>
          <p:cNvPr name="TextBox 15" id="15"/>
          <p:cNvSpPr txBox="true"/>
          <p:nvPr/>
        </p:nvSpPr>
        <p:spPr>
          <a:xfrm rot="0">
            <a:off x="8637700" y="8309547"/>
            <a:ext cx="694788" cy="794011"/>
          </a:xfrm>
          <a:prstGeom prst="rect">
            <a:avLst/>
          </a:prstGeom>
        </p:spPr>
        <p:txBody>
          <a:bodyPr anchor="t" rtlCol="false" tIns="0" lIns="0" bIns="0" rIns="0">
            <a:spAutoFit/>
          </a:bodyPr>
          <a:lstStyle/>
          <a:p>
            <a:pPr algn="ctr">
              <a:lnSpc>
                <a:spcPts val="6110"/>
              </a:lnSpc>
            </a:pPr>
            <a:r>
              <a:rPr lang="en-US" sz="4364">
                <a:solidFill>
                  <a:srgbClr val="FFFFFF"/>
                </a:solidFill>
                <a:latin typeface="Abang Bold"/>
              </a:rPr>
              <a:t>4</a:t>
            </a:r>
          </a:p>
        </p:txBody>
      </p:sp>
      <p:sp>
        <p:nvSpPr>
          <p:cNvPr name="TextBox 16" id="16"/>
          <p:cNvSpPr txBox="true"/>
          <p:nvPr/>
        </p:nvSpPr>
        <p:spPr>
          <a:xfrm rot="0">
            <a:off x="7687521" y="6429686"/>
            <a:ext cx="6727948" cy="622792"/>
          </a:xfrm>
          <a:prstGeom prst="rect">
            <a:avLst/>
          </a:prstGeom>
        </p:spPr>
        <p:txBody>
          <a:bodyPr anchor="t" rtlCol="false" tIns="0" lIns="0" bIns="0" rIns="0">
            <a:spAutoFit/>
          </a:bodyPr>
          <a:lstStyle/>
          <a:p>
            <a:pPr>
              <a:lnSpc>
                <a:spcPts val="5047"/>
              </a:lnSpc>
              <a:spcBef>
                <a:spcPct val="0"/>
              </a:spcBef>
            </a:pPr>
            <a:r>
              <a:rPr lang="en-US" sz="3605">
                <a:solidFill>
                  <a:srgbClr val="FFFFFF"/>
                </a:solidFill>
                <a:latin typeface="TT Supermolot Neue Condensed Bold"/>
              </a:rPr>
              <a:t>Large Écosystème de Logiciels</a:t>
            </a:r>
          </a:p>
        </p:txBody>
      </p:sp>
      <p:sp>
        <p:nvSpPr>
          <p:cNvPr name="TextBox 17" id="17"/>
          <p:cNvSpPr txBox="true"/>
          <p:nvPr/>
        </p:nvSpPr>
        <p:spPr>
          <a:xfrm rot="0">
            <a:off x="9822514" y="8366697"/>
            <a:ext cx="6727948" cy="622792"/>
          </a:xfrm>
          <a:prstGeom prst="rect">
            <a:avLst/>
          </a:prstGeom>
        </p:spPr>
        <p:txBody>
          <a:bodyPr anchor="t" rtlCol="false" tIns="0" lIns="0" bIns="0" rIns="0">
            <a:spAutoFit/>
          </a:bodyPr>
          <a:lstStyle/>
          <a:p>
            <a:pPr>
              <a:lnSpc>
                <a:spcPts val="5047"/>
              </a:lnSpc>
              <a:spcBef>
                <a:spcPct val="0"/>
              </a:spcBef>
            </a:pPr>
            <a:r>
              <a:rPr lang="en-US" sz="3605">
                <a:solidFill>
                  <a:srgbClr val="FFFFFF"/>
                </a:solidFill>
                <a:latin typeface="TT Supermolot Neue Condensed Bold"/>
              </a:rPr>
              <a:t>Sécurité Renforcée</a:t>
            </a:r>
          </a:p>
        </p:txBody>
      </p:sp>
      <p:sp>
        <p:nvSpPr>
          <p:cNvPr name="TextBox 18" id="18"/>
          <p:cNvSpPr txBox="true"/>
          <p:nvPr/>
        </p:nvSpPr>
        <p:spPr>
          <a:xfrm rot="0">
            <a:off x="5624330" y="514567"/>
            <a:ext cx="9116715" cy="977265"/>
          </a:xfrm>
          <a:prstGeom prst="rect">
            <a:avLst/>
          </a:prstGeom>
        </p:spPr>
        <p:txBody>
          <a:bodyPr anchor="t" rtlCol="false" tIns="0" lIns="0" bIns="0" rIns="0">
            <a:spAutoFit/>
          </a:bodyPr>
          <a:lstStyle/>
          <a:p>
            <a:pPr algn="ctr">
              <a:lnSpc>
                <a:spcPts val="7559"/>
              </a:lnSpc>
            </a:pPr>
            <a:r>
              <a:rPr lang="en-US" sz="5399">
                <a:solidFill>
                  <a:srgbClr val="FFFFFF"/>
                </a:solidFill>
                <a:latin typeface="Abang"/>
              </a:rPr>
              <a:t>ubuntu</a:t>
            </a:r>
          </a:p>
        </p:txBody>
      </p:sp>
      <p:sp>
        <p:nvSpPr>
          <p:cNvPr name="TextBox 19" id="19"/>
          <p:cNvSpPr txBox="true"/>
          <p:nvPr/>
        </p:nvSpPr>
        <p:spPr>
          <a:xfrm rot="0">
            <a:off x="3953553" y="2357554"/>
            <a:ext cx="6727948" cy="622792"/>
          </a:xfrm>
          <a:prstGeom prst="rect">
            <a:avLst/>
          </a:prstGeom>
        </p:spPr>
        <p:txBody>
          <a:bodyPr anchor="t" rtlCol="false" tIns="0" lIns="0" bIns="0" rIns="0">
            <a:spAutoFit/>
          </a:bodyPr>
          <a:lstStyle/>
          <a:p>
            <a:pPr>
              <a:lnSpc>
                <a:spcPts val="5047"/>
              </a:lnSpc>
              <a:spcBef>
                <a:spcPct val="0"/>
              </a:spcBef>
            </a:pPr>
            <a:r>
              <a:rPr lang="en-US" sz="3605">
                <a:solidFill>
                  <a:srgbClr val="FFFFFF"/>
                </a:solidFill>
                <a:latin typeface="TT Supermolot Neue Condensed Bold"/>
              </a:rPr>
              <a:t>Base Solide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150" t="-19336" r="-29399" b="-38845"/>
            </a:stretch>
          </a:blipFill>
        </p:spPr>
      </p:sp>
      <p:sp>
        <p:nvSpPr>
          <p:cNvPr name="Freeform 3" id="3"/>
          <p:cNvSpPr/>
          <p:nvPr/>
        </p:nvSpPr>
        <p:spPr>
          <a:xfrm flipH="false" flipV="false" rot="0">
            <a:off x="256834" y="278982"/>
            <a:ext cx="738813" cy="749718"/>
          </a:xfrm>
          <a:custGeom>
            <a:avLst/>
            <a:gdLst/>
            <a:ahLst/>
            <a:cxnLst/>
            <a:rect r="r" b="b" t="t" l="l"/>
            <a:pathLst>
              <a:path h="749718" w="738813">
                <a:moveTo>
                  <a:pt x="0" y="0"/>
                </a:moveTo>
                <a:lnTo>
                  <a:pt x="738813" y="0"/>
                </a:lnTo>
                <a:lnTo>
                  <a:pt x="738813" y="749718"/>
                </a:lnTo>
                <a:lnTo>
                  <a:pt x="0" y="749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6834" y="9174222"/>
            <a:ext cx="3963997" cy="584690"/>
          </a:xfrm>
          <a:custGeom>
            <a:avLst/>
            <a:gdLst/>
            <a:ahLst/>
            <a:cxnLst/>
            <a:rect r="r" b="b" t="t" l="l"/>
            <a:pathLst>
              <a:path h="584690" w="3963997">
                <a:moveTo>
                  <a:pt x="0" y="0"/>
                </a:moveTo>
                <a:lnTo>
                  <a:pt x="3963997" y="0"/>
                </a:lnTo>
                <a:lnTo>
                  <a:pt x="3963997" y="584690"/>
                </a:lnTo>
                <a:lnTo>
                  <a:pt x="0" y="584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99361" y="458013"/>
            <a:ext cx="3377153" cy="498130"/>
          </a:xfrm>
          <a:custGeom>
            <a:avLst/>
            <a:gdLst/>
            <a:ahLst/>
            <a:cxnLst/>
            <a:rect r="r" b="b" t="t" l="l"/>
            <a:pathLst>
              <a:path h="498130" w="3377153">
                <a:moveTo>
                  <a:pt x="0" y="0"/>
                </a:moveTo>
                <a:lnTo>
                  <a:pt x="3377154" y="0"/>
                </a:lnTo>
                <a:lnTo>
                  <a:pt x="3377154" y="498130"/>
                </a:lnTo>
                <a:lnTo>
                  <a:pt x="0" y="498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729345" y="2190126"/>
            <a:ext cx="5918996" cy="6488700"/>
          </a:xfrm>
          <a:custGeom>
            <a:avLst/>
            <a:gdLst/>
            <a:ahLst/>
            <a:cxnLst/>
            <a:rect r="r" b="b" t="t" l="l"/>
            <a:pathLst>
              <a:path h="6488700" w="5918996">
                <a:moveTo>
                  <a:pt x="0" y="0"/>
                </a:moveTo>
                <a:lnTo>
                  <a:pt x="5918996" y="0"/>
                </a:lnTo>
                <a:lnTo>
                  <a:pt x="5918996" y="6488700"/>
                </a:lnTo>
                <a:lnTo>
                  <a:pt x="0" y="6488700"/>
                </a:lnTo>
                <a:lnTo>
                  <a:pt x="0" y="0"/>
                </a:lnTo>
                <a:close/>
              </a:path>
            </a:pathLst>
          </a:custGeom>
          <a:blipFill>
            <a:blip r:embed="rId7"/>
            <a:stretch>
              <a:fillRect l="0" t="0" r="0" b="0"/>
            </a:stretch>
          </a:blipFill>
        </p:spPr>
      </p:sp>
      <p:sp>
        <p:nvSpPr>
          <p:cNvPr name="TextBox 7" id="7"/>
          <p:cNvSpPr txBox="true"/>
          <p:nvPr/>
        </p:nvSpPr>
        <p:spPr>
          <a:xfrm rot="0">
            <a:off x="2048994" y="3991609"/>
            <a:ext cx="6450368" cy="1151891"/>
          </a:xfrm>
          <a:prstGeom prst="rect">
            <a:avLst/>
          </a:prstGeom>
        </p:spPr>
        <p:txBody>
          <a:bodyPr anchor="t" rtlCol="false" tIns="0" lIns="0" bIns="0" rIns="0">
            <a:spAutoFit/>
          </a:bodyPr>
          <a:lstStyle/>
          <a:p>
            <a:pPr>
              <a:lnSpc>
                <a:spcPts val="8959"/>
              </a:lnSpc>
            </a:pPr>
            <a:r>
              <a:rPr lang="en-US" sz="6399">
                <a:solidFill>
                  <a:srgbClr val="FFFFFF"/>
                </a:solidFill>
                <a:latin typeface="Abang"/>
              </a:rPr>
              <a:t>python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812" t="-25079" r="-4737" b="-33102"/>
            </a:stretch>
          </a:blipFill>
        </p:spPr>
      </p:sp>
      <p:sp>
        <p:nvSpPr>
          <p:cNvPr name="AutoShape 3" id="3"/>
          <p:cNvSpPr/>
          <p:nvPr/>
        </p:nvSpPr>
        <p:spPr>
          <a:xfrm rot="0">
            <a:off x="1003061" y="3474151"/>
            <a:ext cx="1578747" cy="2661963"/>
          </a:xfrm>
          <a:prstGeom prst="rect">
            <a:avLst/>
          </a:prstGeom>
          <a:solidFill>
            <a:srgbClr val="FFFFFF">
              <a:alpha val="4706"/>
            </a:srgbClr>
          </a:solidFill>
        </p:spPr>
      </p:sp>
      <p:grpSp>
        <p:nvGrpSpPr>
          <p:cNvPr name="Group 4" id="4"/>
          <p:cNvGrpSpPr/>
          <p:nvPr/>
        </p:nvGrpSpPr>
        <p:grpSpPr>
          <a:xfrm rot="0">
            <a:off x="1003061" y="3178650"/>
            <a:ext cx="1463230" cy="1300219"/>
            <a:chOff x="0" y="0"/>
            <a:chExt cx="1950973" cy="1733625"/>
          </a:xfrm>
        </p:grpSpPr>
        <p:sp>
          <p:nvSpPr>
            <p:cNvPr name="Freeform 5" id="5"/>
            <p:cNvSpPr/>
            <p:nvPr/>
          </p:nvSpPr>
          <p:spPr>
            <a:xfrm flipH="false" flipV="false" rot="0">
              <a:off x="0" y="0"/>
              <a:ext cx="1950973" cy="1733625"/>
            </a:xfrm>
            <a:custGeom>
              <a:avLst/>
              <a:gdLst/>
              <a:ahLst/>
              <a:cxnLst/>
              <a:rect r="r" b="b" t="t" l="l"/>
              <a:pathLst>
                <a:path h="1733625" w="1950973">
                  <a:moveTo>
                    <a:pt x="0" y="0"/>
                  </a:moveTo>
                  <a:lnTo>
                    <a:pt x="1950973" y="0"/>
                  </a:lnTo>
                  <a:lnTo>
                    <a:pt x="1950973" y="1733625"/>
                  </a:lnTo>
                  <a:lnTo>
                    <a:pt x="0" y="1733625"/>
                  </a:lnTo>
                  <a:lnTo>
                    <a:pt x="0" y="0"/>
                  </a:lnTo>
                  <a:close/>
                </a:path>
              </a:pathLst>
            </a:custGeom>
            <a:blipFill>
              <a:blip r:embed="rId3">
                <a:extLst>
                  <a:ext uri="{96DAC541-7B7A-43D3-8B79-37D633B846F1}">
                    <asvg:svgBlip xmlns:asvg="http://schemas.microsoft.com/office/drawing/2016/SVG/main" r:embed="rId4"/>
                  </a:ext>
                </a:extLst>
              </a:blip>
              <a:stretch>
                <a:fillRect l="0" t="-6268" r="0" b="-6268"/>
              </a:stretch>
            </a:blipFill>
          </p:spPr>
        </p:sp>
        <p:sp>
          <p:nvSpPr>
            <p:cNvPr name="TextBox 6" id="6"/>
            <p:cNvSpPr txBox="true"/>
            <p:nvPr/>
          </p:nvSpPr>
          <p:spPr>
            <a:xfrm rot="0">
              <a:off x="253507" y="457211"/>
              <a:ext cx="1443960" cy="77157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Aileron Ultra-Bold"/>
                </a:rPr>
                <a:t>01</a:t>
              </a:r>
            </a:p>
          </p:txBody>
        </p:sp>
      </p:grpSp>
      <p:sp>
        <p:nvSpPr>
          <p:cNvPr name="AutoShape 7" id="7"/>
          <p:cNvSpPr/>
          <p:nvPr/>
        </p:nvSpPr>
        <p:spPr>
          <a:xfrm rot="0">
            <a:off x="7349391" y="3486351"/>
            <a:ext cx="1063326" cy="2894497"/>
          </a:xfrm>
          <a:prstGeom prst="rect">
            <a:avLst/>
          </a:prstGeom>
          <a:solidFill>
            <a:srgbClr val="FFFFFF">
              <a:alpha val="4706"/>
            </a:srgbClr>
          </a:solidFill>
        </p:spPr>
      </p:sp>
      <p:grpSp>
        <p:nvGrpSpPr>
          <p:cNvPr name="Group 8" id="8"/>
          <p:cNvGrpSpPr/>
          <p:nvPr/>
        </p:nvGrpSpPr>
        <p:grpSpPr>
          <a:xfrm rot="0">
            <a:off x="7099694" y="3258895"/>
            <a:ext cx="1463230" cy="1300219"/>
            <a:chOff x="0" y="0"/>
            <a:chExt cx="1950973" cy="1733625"/>
          </a:xfrm>
        </p:grpSpPr>
        <p:sp>
          <p:nvSpPr>
            <p:cNvPr name="Freeform 9" id="9"/>
            <p:cNvSpPr/>
            <p:nvPr/>
          </p:nvSpPr>
          <p:spPr>
            <a:xfrm flipH="false" flipV="false" rot="0">
              <a:off x="0" y="0"/>
              <a:ext cx="1950973" cy="1733625"/>
            </a:xfrm>
            <a:custGeom>
              <a:avLst/>
              <a:gdLst/>
              <a:ahLst/>
              <a:cxnLst/>
              <a:rect r="r" b="b" t="t" l="l"/>
              <a:pathLst>
                <a:path h="1733625" w="1950973">
                  <a:moveTo>
                    <a:pt x="0" y="0"/>
                  </a:moveTo>
                  <a:lnTo>
                    <a:pt x="1950973" y="0"/>
                  </a:lnTo>
                  <a:lnTo>
                    <a:pt x="1950973" y="1733625"/>
                  </a:lnTo>
                  <a:lnTo>
                    <a:pt x="0" y="1733625"/>
                  </a:lnTo>
                  <a:lnTo>
                    <a:pt x="0" y="0"/>
                  </a:lnTo>
                  <a:close/>
                </a:path>
              </a:pathLst>
            </a:custGeom>
            <a:blipFill>
              <a:blip r:embed="rId5">
                <a:extLst>
                  <a:ext uri="{96DAC541-7B7A-43D3-8B79-37D633B846F1}">
                    <asvg:svgBlip xmlns:asvg="http://schemas.microsoft.com/office/drawing/2016/SVG/main" r:embed="rId6"/>
                  </a:ext>
                </a:extLst>
              </a:blip>
              <a:stretch>
                <a:fillRect l="0" t="-6268" r="0" b="-6268"/>
              </a:stretch>
            </a:blipFill>
          </p:spPr>
        </p:sp>
        <p:sp>
          <p:nvSpPr>
            <p:cNvPr name="TextBox 10" id="10"/>
            <p:cNvSpPr txBox="true"/>
            <p:nvPr/>
          </p:nvSpPr>
          <p:spPr>
            <a:xfrm rot="0">
              <a:off x="253507" y="457211"/>
              <a:ext cx="1443960" cy="77157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Aileron Ultra-Bold"/>
                </a:rPr>
                <a:t>03</a:t>
              </a:r>
            </a:p>
          </p:txBody>
        </p:sp>
      </p:grpSp>
      <p:sp>
        <p:nvSpPr>
          <p:cNvPr name="AutoShape 11" id="11"/>
          <p:cNvSpPr/>
          <p:nvPr/>
        </p:nvSpPr>
        <p:spPr>
          <a:xfrm rot="0">
            <a:off x="12433161" y="3712625"/>
            <a:ext cx="969995" cy="2989884"/>
          </a:xfrm>
          <a:prstGeom prst="rect">
            <a:avLst/>
          </a:prstGeom>
          <a:solidFill>
            <a:srgbClr val="FFFFFF">
              <a:alpha val="1961"/>
            </a:srgbClr>
          </a:solidFill>
        </p:spPr>
      </p:sp>
      <p:grpSp>
        <p:nvGrpSpPr>
          <p:cNvPr name="Group 12" id="12"/>
          <p:cNvGrpSpPr/>
          <p:nvPr/>
        </p:nvGrpSpPr>
        <p:grpSpPr>
          <a:xfrm rot="0">
            <a:off x="12199157" y="3184583"/>
            <a:ext cx="1463230" cy="1294286"/>
            <a:chOff x="0" y="0"/>
            <a:chExt cx="1950973" cy="1725715"/>
          </a:xfrm>
        </p:grpSpPr>
        <p:sp>
          <p:nvSpPr>
            <p:cNvPr name="Freeform 13" id="13"/>
            <p:cNvSpPr/>
            <p:nvPr/>
          </p:nvSpPr>
          <p:spPr>
            <a:xfrm flipH="false" flipV="false" rot="0">
              <a:off x="0" y="0"/>
              <a:ext cx="1950973" cy="1725715"/>
            </a:xfrm>
            <a:custGeom>
              <a:avLst/>
              <a:gdLst/>
              <a:ahLst/>
              <a:cxnLst/>
              <a:rect r="r" b="b" t="t" l="l"/>
              <a:pathLst>
                <a:path h="1725715" w="1950973">
                  <a:moveTo>
                    <a:pt x="0" y="0"/>
                  </a:moveTo>
                  <a:lnTo>
                    <a:pt x="1950973" y="0"/>
                  </a:lnTo>
                  <a:lnTo>
                    <a:pt x="1950973" y="1725715"/>
                  </a:lnTo>
                  <a:lnTo>
                    <a:pt x="0" y="1725715"/>
                  </a:lnTo>
                  <a:lnTo>
                    <a:pt x="0" y="0"/>
                  </a:lnTo>
                  <a:close/>
                </a:path>
              </a:pathLst>
            </a:custGeom>
            <a:blipFill>
              <a:blip r:embed="rId7">
                <a:extLst>
                  <a:ext uri="{96DAC541-7B7A-43D3-8B79-37D633B846F1}">
                    <asvg:svgBlip xmlns:asvg="http://schemas.microsoft.com/office/drawing/2016/SVG/main" r:embed="rId8"/>
                  </a:ext>
                </a:extLst>
              </a:blip>
              <a:stretch>
                <a:fillRect l="0" t="-6526" r="0" b="-6526"/>
              </a:stretch>
            </a:blipFill>
          </p:spPr>
        </p:sp>
        <p:sp>
          <p:nvSpPr>
            <p:cNvPr name="TextBox 14" id="14"/>
            <p:cNvSpPr txBox="true"/>
            <p:nvPr/>
          </p:nvSpPr>
          <p:spPr>
            <a:xfrm rot="0">
              <a:off x="253507" y="457211"/>
              <a:ext cx="1443960" cy="7636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Aileron Ultra-Bold"/>
                </a:rPr>
                <a:t>05</a:t>
              </a:r>
            </a:p>
          </p:txBody>
        </p:sp>
      </p:grpSp>
      <p:sp>
        <p:nvSpPr>
          <p:cNvPr name="AutoShape 15" id="15"/>
          <p:cNvSpPr/>
          <p:nvPr/>
        </p:nvSpPr>
        <p:spPr>
          <a:xfrm rot="0">
            <a:off x="4279619" y="5136014"/>
            <a:ext cx="1026130" cy="3494271"/>
          </a:xfrm>
          <a:prstGeom prst="rect">
            <a:avLst/>
          </a:prstGeom>
          <a:solidFill>
            <a:srgbClr val="FFFFFF">
              <a:alpha val="4706"/>
            </a:srgbClr>
          </a:solidFill>
        </p:spPr>
      </p:sp>
      <p:grpSp>
        <p:nvGrpSpPr>
          <p:cNvPr name="Group 16" id="16"/>
          <p:cNvGrpSpPr/>
          <p:nvPr/>
        </p:nvGrpSpPr>
        <p:grpSpPr>
          <a:xfrm rot="0">
            <a:off x="4051986" y="7330066"/>
            <a:ext cx="1463230" cy="1300219"/>
            <a:chOff x="0" y="0"/>
            <a:chExt cx="1950973" cy="1733625"/>
          </a:xfrm>
        </p:grpSpPr>
        <p:sp>
          <p:nvSpPr>
            <p:cNvPr name="Freeform 17" id="17"/>
            <p:cNvSpPr/>
            <p:nvPr/>
          </p:nvSpPr>
          <p:spPr>
            <a:xfrm flipH="false" flipV="false" rot="0">
              <a:off x="0" y="0"/>
              <a:ext cx="1950973" cy="1733625"/>
            </a:xfrm>
            <a:custGeom>
              <a:avLst/>
              <a:gdLst/>
              <a:ahLst/>
              <a:cxnLst/>
              <a:rect r="r" b="b" t="t" l="l"/>
              <a:pathLst>
                <a:path h="1733625" w="1950973">
                  <a:moveTo>
                    <a:pt x="0" y="0"/>
                  </a:moveTo>
                  <a:lnTo>
                    <a:pt x="1950973" y="0"/>
                  </a:lnTo>
                  <a:lnTo>
                    <a:pt x="1950973" y="1733625"/>
                  </a:lnTo>
                  <a:lnTo>
                    <a:pt x="0" y="1733625"/>
                  </a:lnTo>
                  <a:lnTo>
                    <a:pt x="0" y="0"/>
                  </a:lnTo>
                  <a:close/>
                </a:path>
              </a:pathLst>
            </a:custGeom>
            <a:blipFill>
              <a:blip r:embed="rId9">
                <a:extLst>
                  <a:ext uri="{96DAC541-7B7A-43D3-8B79-37D633B846F1}">
                    <asvg:svgBlip xmlns:asvg="http://schemas.microsoft.com/office/drawing/2016/SVG/main" r:embed="rId10"/>
                  </a:ext>
                </a:extLst>
              </a:blip>
              <a:stretch>
                <a:fillRect l="0" t="-6268" r="0" b="-6268"/>
              </a:stretch>
            </a:blipFill>
          </p:spPr>
        </p:sp>
        <p:sp>
          <p:nvSpPr>
            <p:cNvPr name="TextBox 18" id="18"/>
            <p:cNvSpPr txBox="true"/>
            <p:nvPr/>
          </p:nvSpPr>
          <p:spPr>
            <a:xfrm rot="0">
              <a:off x="253507" y="457211"/>
              <a:ext cx="1443960" cy="77157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Aileron Ultra-Bold"/>
                </a:rPr>
                <a:t>2</a:t>
              </a:r>
            </a:p>
          </p:txBody>
        </p:sp>
      </p:grpSp>
      <p:sp>
        <p:nvSpPr>
          <p:cNvPr name="AutoShape 19" id="19"/>
          <p:cNvSpPr/>
          <p:nvPr/>
        </p:nvSpPr>
        <p:spPr>
          <a:xfrm rot="0">
            <a:off x="9924731" y="5388329"/>
            <a:ext cx="864644" cy="2431373"/>
          </a:xfrm>
          <a:prstGeom prst="rect">
            <a:avLst/>
          </a:prstGeom>
          <a:solidFill>
            <a:srgbClr val="FFFFFF">
              <a:alpha val="4706"/>
            </a:srgbClr>
          </a:solidFill>
        </p:spPr>
      </p:sp>
      <p:grpSp>
        <p:nvGrpSpPr>
          <p:cNvPr name="Group 20" id="20"/>
          <p:cNvGrpSpPr/>
          <p:nvPr/>
        </p:nvGrpSpPr>
        <p:grpSpPr>
          <a:xfrm rot="0">
            <a:off x="9650496" y="7451144"/>
            <a:ext cx="1463230" cy="1300219"/>
            <a:chOff x="0" y="0"/>
            <a:chExt cx="1950973" cy="1733625"/>
          </a:xfrm>
        </p:grpSpPr>
        <p:sp>
          <p:nvSpPr>
            <p:cNvPr name="Freeform 21" id="21"/>
            <p:cNvSpPr/>
            <p:nvPr/>
          </p:nvSpPr>
          <p:spPr>
            <a:xfrm flipH="false" flipV="false" rot="0">
              <a:off x="0" y="0"/>
              <a:ext cx="1950973" cy="1733625"/>
            </a:xfrm>
            <a:custGeom>
              <a:avLst/>
              <a:gdLst/>
              <a:ahLst/>
              <a:cxnLst/>
              <a:rect r="r" b="b" t="t" l="l"/>
              <a:pathLst>
                <a:path h="1733625" w="1950973">
                  <a:moveTo>
                    <a:pt x="0" y="0"/>
                  </a:moveTo>
                  <a:lnTo>
                    <a:pt x="1950973" y="0"/>
                  </a:lnTo>
                  <a:lnTo>
                    <a:pt x="1950973" y="1733625"/>
                  </a:lnTo>
                  <a:lnTo>
                    <a:pt x="0" y="1733625"/>
                  </a:lnTo>
                  <a:lnTo>
                    <a:pt x="0" y="0"/>
                  </a:lnTo>
                  <a:close/>
                </a:path>
              </a:pathLst>
            </a:custGeom>
            <a:blipFill>
              <a:blip r:embed="rId11">
                <a:extLst>
                  <a:ext uri="{96DAC541-7B7A-43D3-8B79-37D633B846F1}">
                    <asvg:svgBlip xmlns:asvg="http://schemas.microsoft.com/office/drawing/2016/SVG/main" r:embed="rId12"/>
                  </a:ext>
                </a:extLst>
              </a:blip>
              <a:stretch>
                <a:fillRect l="0" t="-6268" r="0" b="-6268"/>
              </a:stretch>
            </a:blipFill>
          </p:spPr>
        </p:sp>
        <p:sp>
          <p:nvSpPr>
            <p:cNvPr name="TextBox 22" id="22"/>
            <p:cNvSpPr txBox="true"/>
            <p:nvPr/>
          </p:nvSpPr>
          <p:spPr>
            <a:xfrm rot="0">
              <a:off x="253507" y="457211"/>
              <a:ext cx="1443960" cy="77157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Aileron Ultra-Bold"/>
                </a:rPr>
                <a:t>04</a:t>
              </a:r>
            </a:p>
          </p:txBody>
        </p:sp>
      </p:grpSp>
      <p:grpSp>
        <p:nvGrpSpPr>
          <p:cNvPr name="Group 23" id="23"/>
          <p:cNvGrpSpPr/>
          <p:nvPr/>
        </p:nvGrpSpPr>
        <p:grpSpPr>
          <a:xfrm rot="0">
            <a:off x="619950" y="5492339"/>
            <a:ext cx="2555736" cy="2227975"/>
            <a:chOff x="0" y="0"/>
            <a:chExt cx="3407648" cy="2970634"/>
          </a:xfrm>
        </p:grpSpPr>
        <p:sp>
          <p:nvSpPr>
            <p:cNvPr name="TextBox 24" id="24"/>
            <p:cNvSpPr txBox="true"/>
            <p:nvPr/>
          </p:nvSpPr>
          <p:spPr>
            <a:xfrm rot="0">
              <a:off x="0" y="-31397"/>
              <a:ext cx="3407648" cy="547751"/>
            </a:xfrm>
            <a:prstGeom prst="rect">
              <a:avLst/>
            </a:prstGeom>
          </p:spPr>
          <p:txBody>
            <a:bodyPr anchor="t" rtlCol="false" tIns="0" lIns="0" bIns="0" rIns="0">
              <a:spAutoFit/>
            </a:bodyPr>
            <a:lstStyle/>
            <a:p>
              <a:pPr algn="ctr" marL="0" indent="0" lvl="0">
                <a:lnSpc>
                  <a:spcPts val="3354"/>
                </a:lnSpc>
                <a:spcBef>
                  <a:spcPct val="0"/>
                </a:spcBef>
              </a:pPr>
            </a:p>
          </p:txBody>
        </p:sp>
        <p:sp>
          <p:nvSpPr>
            <p:cNvPr name="TextBox 25" id="25"/>
            <p:cNvSpPr txBox="true"/>
            <p:nvPr/>
          </p:nvSpPr>
          <p:spPr>
            <a:xfrm rot="0">
              <a:off x="0" y="870477"/>
              <a:ext cx="3407648" cy="1938020"/>
            </a:xfrm>
            <a:prstGeom prst="rect">
              <a:avLst/>
            </a:prstGeom>
          </p:spPr>
          <p:txBody>
            <a:bodyPr anchor="t" rtlCol="false" tIns="0" lIns="0" bIns="0" rIns="0">
              <a:spAutoFit/>
            </a:bodyPr>
            <a:lstStyle/>
            <a:p>
              <a:pPr algn="ctr">
                <a:lnSpc>
                  <a:spcPts val="2962"/>
                </a:lnSpc>
              </a:pPr>
              <a:r>
                <a:rPr lang="en-US" sz="1974" spc="98">
                  <a:solidFill>
                    <a:srgbClr val="FFFFFF"/>
                  </a:solidFill>
                  <a:latin typeface="Aileron"/>
                </a:rPr>
                <a:t>faciliter la création de scripts avec des options d'exécution.</a:t>
              </a:r>
            </a:p>
            <a:p>
              <a:pPr algn="ctr">
                <a:lnSpc>
                  <a:spcPts val="2962"/>
                </a:lnSpc>
              </a:pPr>
            </a:p>
          </p:txBody>
        </p:sp>
      </p:grpSp>
      <p:grpSp>
        <p:nvGrpSpPr>
          <p:cNvPr name="Group 26" id="26"/>
          <p:cNvGrpSpPr/>
          <p:nvPr/>
        </p:nvGrpSpPr>
        <p:grpSpPr>
          <a:xfrm rot="5400000">
            <a:off x="1279946" y="4799914"/>
            <a:ext cx="909460" cy="267371"/>
            <a:chOff x="0" y="0"/>
            <a:chExt cx="1727957" cy="508000"/>
          </a:xfrm>
        </p:grpSpPr>
        <p:sp>
          <p:nvSpPr>
            <p:cNvPr name="Freeform 27" id="27"/>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28" id="28"/>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nvGrpSpPr>
          <p:cNvPr name="Group 29" id="29"/>
          <p:cNvGrpSpPr/>
          <p:nvPr/>
        </p:nvGrpSpPr>
        <p:grpSpPr>
          <a:xfrm rot="0">
            <a:off x="6461490" y="5787563"/>
            <a:ext cx="2839127" cy="1352945"/>
            <a:chOff x="0" y="0"/>
            <a:chExt cx="3785502" cy="1803927"/>
          </a:xfrm>
        </p:grpSpPr>
        <p:sp>
          <p:nvSpPr>
            <p:cNvPr name="TextBox 30" id="30"/>
            <p:cNvSpPr txBox="true"/>
            <p:nvPr/>
          </p:nvSpPr>
          <p:spPr>
            <a:xfrm rot="0">
              <a:off x="0" y="-31397"/>
              <a:ext cx="3785502" cy="547751"/>
            </a:xfrm>
            <a:prstGeom prst="rect">
              <a:avLst/>
            </a:prstGeom>
          </p:spPr>
          <p:txBody>
            <a:bodyPr anchor="t" rtlCol="false" tIns="0" lIns="0" bIns="0" rIns="0">
              <a:spAutoFit/>
            </a:bodyPr>
            <a:lstStyle/>
            <a:p>
              <a:pPr algn="ctr" marL="0" indent="0" lvl="0">
                <a:lnSpc>
                  <a:spcPts val="3354"/>
                </a:lnSpc>
                <a:spcBef>
                  <a:spcPct val="0"/>
                </a:spcBef>
              </a:pPr>
            </a:p>
          </p:txBody>
        </p:sp>
        <p:sp>
          <p:nvSpPr>
            <p:cNvPr name="TextBox 31" id="31"/>
            <p:cNvSpPr txBox="true"/>
            <p:nvPr/>
          </p:nvSpPr>
          <p:spPr>
            <a:xfrm rot="0">
              <a:off x="0" y="860952"/>
              <a:ext cx="3785502" cy="981075"/>
            </a:xfrm>
            <a:prstGeom prst="rect">
              <a:avLst/>
            </a:prstGeom>
          </p:spPr>
          <p:txBody>
            <a:bodyPr anchor="t" rtlCol="false" tIns="0" lIns="0" bIns="0" rIns="0">
              <a:spAutoFit/>
            </a:bodyPr>
            <a:lstStyle/>
            <a:p>
              <a:pPr algn="ctr">
                <a:lnSpc>
                  <a:spcPts val="3000"/>
                </a:lnSpc>
              </a:pPr>
              <a:r>
                <a:rPr lang="en-US" sz="2000" spc="100">
                  <a:solidFill>
                    <a:srgbClr val="FFFFFF"/>
                  </a:solidFill>
                  <a:latin typeface="Aileron"/>
                </a:rPr>
                <a:t> le chiffrement des mots de passe</a:t>
              </a:r>
            </a:p>
          </p:txBody>
        </p:sp>
      </p:grpSp>
      <p:grpSp>
        <p:nvGrpSpPr>
          <p:cNvPr name="Group 32" id="32"/>
          <p:cNvGrpSpPr/>
          <p:nvPr/>
        </p:nvGrpSpPr>
        <p:grpSpPr>
          <a:xfrm rot="5400000">
            <a:off x="7403392" y="4880159"/>
            <a:ext cx="909460" cy="267371"/>
            <a:chOff x="0" y="0"/>
            <a:chExt cx="1727957" cy="508000"/>
          </a:xfrm>
        </p:grpSpPr>
        <p:sp>
          <p:nvSpPr>
            <p:cNvPr name="Freeform 33" id="33"/>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34" id="34"/>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nvGrpSpPr>
          <p:cNvPr name="Group 35" id="35"/>
          <p:cNvGrpSpPr/>
          <p:nvPr/>
        </p:nvGrpSpPr>
        <p:grpSpPr>
          <a:xfrm rot="0">
            <a:off x="14538445" y="7129309"/>
            <a:ext cx="2555736" cy="971945"/>
            <a:chOff x="0" y="0"/>
            <a:chExt cx="3407648" cy="1295927"/>
          </a:xfrm>
        </p:grpSpPr>
        <p:sp>
          <p:nvSpPr>
            <p:cNvPr name="TextBox 36" id="36"/>
            <p:cNvSpPr txBox="true"/>
            <p:nvPr/>
          </p:nvSpPr>
          <p:spPr>
            <a:xfrm rot="0">
              <a:off x="0" y="-31397"/>
              <a:ext cx="3407648" cy="547751"/>
            </a:xfrm>
            <a:prstGeom prst="rect">
              <a:avLst/>
            </a:prstGeom>
          </p:spPr>
          <p:txBody>
            <a:bodyPr anchor="t" rtlCol="false" tIns="0" lIns="0" bIns="0" rIns="0">
              <a:spAutoFit/>
            </a:bodyPr>
            <a:lstStyle/>
            <a:p>
              <a:pPr algn="ctr" marL="0" indent="0" lvl="0">
                <a:lnSpc>
                  <a:spcPts val="3354"/>
                </a:lnSpc>
                <a:spcBef>
                  <a:spcPct val="0"/>
                </a:spcBef>
              </a:pPr>
            </a:p>
          </p:txBody>
        </p:sp>
        <p:sp>
          <p:nvSpPr>
            <p:cNvPr name="TextBox 37" id="37"/>
            <p:cNvSpPr txBox="true"/>
            <p:nvPr/>
          </p:nvSpPr>
          <p:spPr>
            <a:xfrm rot="0">
              <a:off x="0" y="860952"/>
              <a:ext cx="3407648" cy="473075"/>
            </a:xfrm>
            <a:prstGeom prst="rect">
              <a:avLst/>
            </a:prstGeom>
          </p:spPr>
          <p:txBody>
            <a:bodyPr anchor="t" rtlCol="false" tIns="0" lIns="0" bIns="0" rIns="0">
              <a:spAutoFit/>
            </a:bodyPr>
            <a:lstStyle/>
            <a:p>
              <a:pPr algn="ctr">
                <a:lnSpc>
                  <a:spcPts val="3000"/>
                </a:lnSpc>
              </a:pPr>
            </a:p>
          </p:txBody>
        </p:sp>
      </p:grpSp>
      <p:grpSp>
        <p:nvGrpSpPr>
          <p:cNvPr name="Group 38" id="38"/>
          <p:cNvGrpSpPr/>
          <p:nvPr/>
        </p:nvGrpSpPr>
        <p:grpSpPr>
          <a:xfrm rot="5400000">
            <a:off x="12476042" y="4959519"/>
            <a:ext cx="909460" cy="267371"/>
            <a:chOff x="0" y="0"/>
            <a:chExt cx="1727957" cy="508000"/>
          </a:xfrm>
        </p:grpSpPr>
        <p:sp>
          <p:nvSpPr>
            <p:cNvPr name="Freeform 39" id="39"/>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40" id="40"/>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nvGrpSpPr>
          <p:cNvPr name="Group 41" id="41"/>
          <p:cNvGrpSpPr/>
          <p:nvPr/>
        </p:nvGrpSpPr>
        <p:grpSpPr>
          <a:xfrm rot="-5400000">
            <a:off x="4328871" y="6754022"/>
            <a:ext cx="909460" cy="267371"/>
            <a:chOff x="0" y="0"/>
            <a:chExt cx="1727957" cy="508000"/>
          </a:xfrm>
        </p:grpSpPr>
        <p:sp>
          <p:nvSpPr>
            <p:cNvPr name="Freeform 42" id="42"/>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43" id="43"/>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nvGrpSpPr>
          <p:cNvPr name="Group 44" id="44"/>
          <p:cNvGrpSpPr/>
          <p:nvPr/>
        </p:nvGrpSpPr>
        <p:grpSpPr>
          <a:xfrm rot="-5400000">
            <a:off x="9927381" y="6862729"/>
            <a:ext cx="909460" cy="267371"/>
            <a:chOff x="0" y="0"/>
            <a:chExt cx="1727957" cy="508000"/>
          </a:xfrm>
        </p:grpSpPr>
        <p:sp>
          <p:nvSpPr>
            <p:cNvPr name="Freeform 45" id="45"/>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46" id="46"/>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nvGrpSpPr>
          <p:cNvPr name="Group 47" id="47"/>
          <p:cNvGrpSpPr/>
          <p:nvPr/>
        </p:nvGrpSpPr>
        <p:grpSpPr>
          <a:xfrm rot="0">
            <a:off x="3448583" y="2887719"/>
            <a:ext cx="2555736" cy="2114945"/>
            <a:chOff x="0" y="0"/>
            <a:chExt cx="3407648" cy="2819927"/>
          </a:xfrm>
        </p:grpSpPr>
        <p:sp>
          <p:nvSpPr>
            <p:cNvPr name="TextBox 48" id="48"/>
            <p:cNvSpPr txBox="true"/>
            <p:nvPr/>
          </p:nvSpPr>
          <p:spPr>
            <a:xfrm rot="0">
              <a:off x="0" y="-31397"/>
              <a:ext cx="3407648" cy="547751"/>
            </a:xfrm>
            <a:prstGeom prst="rect">
              <a:avLst/>
            </a:prstGeom>
          </p:spPr>
          <p:txBody>
            <a:bodyPr anchor="t" rtlCol="false" tIns="0" lIns="0" bIns="0" rIns="0">
              <a:spAutoFit/>
            </a:bodyPr>
            <a:lstStyle/>
            <a:p>
              <a:pPr algn="ctr" marL="0" indent="0" lvl="0">
                <a:lnSpc>
                  <a:spcPts val="3354"/>
                </a:lnSpc>
                <a:spcBef>
                  <a:spcPct val="0"/>
                </a:spcBef>
              </a:pPr>
            </a:p>
          </p:txBody>
        </p:sp>
        <p:sp>
          <p:nvSpPr>
            <p:cNvPr name="TextBox 49" id="49"/>
            <p:cNvSpPr txBox="true"/>
            <p:nvPr/>
          </p:nvSpPr>
          <p:spPr>
            <a:xfrm rot="0">
              <a:off x="0" y="860952"/>
              <a:ext cx="3407648" cy="1997075"/>
            </a:xfrm>
            <a:prstGeom prst="rect">
              <a:avLst/>
            </a:prstGeom>
          </p:spPr>
          <p:txBody>
            <a:bodyPr anchor="t" rtlCol="false" tIns="0" lIns="0" bIns="0" rIns="0">
              <a:spAutoFit/>
            </a:bodyPr>
            <a:lstStyle/>
            <a:p>
              <a:pPr algn="ctr">
                <a:lnSpc>
                  <a:spcPts val="3000"/>
                </a:lnSpc>
              </a:pPr>
              <a:r>
                <a:rPr lang="en-US" sz="2000" spc="100">
                  <a:solidFill>
                    <a:srgbClr val="FFFFFF"/>
                  </a:solidFill>
                  <a:latin typeface="Aileron"/>
                </a:rPr>
                <a:t>obtenir des mots de passe de manière sécurisée sans les afficher à l'écran.</a:t>
              </a:r>
            </a:p>
          </p:txBody>
        </p:sp>
      </p:grpSp>
      <p:sp>
        <p:nvSpPr>
          <p:cNvPr name="TextBox 50" id="50"/>
          <p:cNvSpPr txBox="true"/>
          <p:nvPr/>
        </p:nvSpPr>
        <p:spPr>
          <a:xfrm rot="0">
            <a:off x="9144000" y="3797654"/>
            <a:ext cx="2555736" cy="1514475"/>
          </a:xfrm>
          <a:prstGeom prst="rect">
            <a:avLst/>
          </a:prstGeom>
        </p:spPr>
        <p:txBody>
          <a:bodyPr anchor="t" rtlCol="false" tIns="0" lIns="0" bIns="0" rIns="0">
            <a:spAutoFit/>
          </a:bodyPr>
          <a:lstStyle/>
          <a:p>
            <a:pPr algn="ctr">
              <a:lnSpc>
                <a:spcPts val="3000"/>
              </a:lnSpc>
            </a:pPr>
            <a:r>
              <a:rPr lang="en-US" sz="2000" spc="100">
                <a:solidFill>
                  <a:srgbClr val="F9F6F9"/>
                </a:solidFill>
                <a:latin typeface="Aileron"/>
              </a:rPr>
              <a:t> facilitant l'échange de données entre parties d'un programme.</a:t>
            </a:r>
          </a:p>
        </p:txBody>
      </p:sp>
      <p:sp>
        <p:nvSpPr>
          <p:cNvPr name="TextBox 51" id="51"/>
          <p:cNvSpPr txBox="true"/>
          <p:nvPr/>
        </p:nvSpPr>
        <p:spPr>
          <a:xfrm rot="0">
            <a:off x="402909" y="5421409"/>
            <a:ext cx="2872576" cy="320040"/>
          </a:xfrm>
          <a:prstGeom prst="rect">
            <a:avLst/>
          </a:prstGeom>
        </p:spPr>
        <p:txBody>
          <a:bodyPr anchor="t" rtlCol="false" tIns="0" lIns="0" bIns="0" rIns="0">
            <a:spAutoFit/>
          </a:bodyPr>
          <a:lstStyle/>
          <a:p>
            <a:pPr algn="ctr" marL="0" indent="0" lvl="0">
              <a:lnSpc>
                <a:spcPts val="2580"/>
              </a:lnSpc>
              <a:spcBef>
                <a:spcPct val="0"/>
              </a:spcBef>
            </a:pPr>
            <a:r>
              <a:rPr lang="en-US" sz="2000" spc="78">
                <a:solidFill>
                  <a:srgbClr val="FFFFFF"/>
                </a:solidFill>
                <a:latin typeface="Aileron Bold"/>
              </a:rPr>
              <a:t>ARGPARSE</a:t>
            </a:r>
          </a:p>
        </p:txBody>
      </p:sp>
      <p:sp>
        <p:nvSpPr>
          <p:cNvPr name="TextBox 52" id="52"/>
          <p:cNvSpPr txBox="true"/>
          <p:nvPr/>
        </p:nvSpPr>
        <p:spPr>
          <a:xfrm rot="0">
            <a:off x="6603186" y="5569862"/>
            <a:ext cx="2555736" cy="320040"/>
          </a:xfrm>
          <a:prstGeom prst="rect">
            <a:avLst/>
          </a:prstGeom>
        </p:spPr>
        <p:txBody>
          <a:bodyPr anchor="t" rtlCol="false" tIns="0" lIns="0" bIns="0" rIns="0">
            <a:spAutoFit/>
          </a:bodyPr>
          <a:lstStyle/>
          <a:p>
            <a:pPr algn="ctr" marL="0" indent="0" lvl="0">
              <a:lnSpc>
                <a:spcPts val="2580"/>
              </a:lnSpc>
              <a:spcBef>
                <a:spcPct val="0"/>
              </a:spcBef>
            </a:pPr>
            <a:r>
              <a:rPr lang="en-US" sz="2000" spc="78">
                <a:solidFill>
                  <a:srgbClr val="FFFFFF"/>
                </a:solidFill>
                <a:latin typeface="Aileron Bold"/>
              </a:rPr>
              <a:t>CRYPT</a:t>
            </a:r>
          </a:p>
        </p:txBody>
      </p:sp>
      <p:sp>
        <p:nvSpPr>
          <p:cNvPr name="TextBox 53" id="53"/>
          <p:cNvSpPr txBox="true"/>
          <p:nvPr/>
        </p:nvSpPr>
        <p:spPr>
          <a:xfrm rot="0">
            <a:off x="4279619" y="5937677"/>
            <a:ext cx="1007963" cy="36576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Arimo Bold"/>
              </a:rPr>
              <a:t>getpass</a:t>
            </a:r>
          </a:p>
        </p:txBody>
      </p:sp>
      <p:sp>
        <p:nvSpPr>
          <p:cNvPr name="TextBox 54" id="54"/>
          <p:cNvSpPr txBox="true"/>
          <p:nvPr/>
        </p:nvSpPr>
        <p:spPr>
          <a:xfrm rot="0">
            <a:off x="9067895" y="6143996"/>
            <a:ext cx="2555736" cy="320040"/>
          </a:xfrm>
          <a:prstGeom prst="rect">
            <a:avLst/>
          </a:prstGeom>
        </p:spPr>
        <p:txBody>
          <a:bodyPr anchor="t" rtlCol="false" tIns="0" lIns="0" bIns="0" rIns="0">
            <a:spAutoFit/>
          </a:bodyPr>
          <a:lstStyle/>
          <a:p>
            <a:pPr algn="ctr" marL="0" indent="0" lvl="0">
              <a:lnSpc>
                <a:spcPts val="2580"/>
              </a:lnSpc>
              <a:spcBef>
                <a:spcPct val="0"/>
              </a:spcBef>
            </a:pPr>
            <a:r>
              <a:rPr lang="en-US" sz="2000" spc="78">
                <a:solidFill>
                  <a:srgbClr val="FFFFFF"/>
                </a:solidFill>
                <a:latin typeface="Aileron Bold"/>
              </a:rPr>
              <a:t>JSON</a:t>
            </a:r>
          </a:p>
        </p:txBody>
      </p:sp>
      <p:sp>
        <p:nvSpPr>
          <p:cNvPr name="TextBox 55" id="55"/>
          <p:cNvSpPr txBox="true"/>
          <p:nvPr/>
        </p:nvSpPr>
        <p:spPr>
          <a:xfrm rot="0">
            <a:off x="12019547" y="5592405"/>
            <a:ext cx="1822450" cy="44831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Aileron Bold"/>
              </a:rPr>
              <a:t>subprocess</a:t>
            </a:r>
          </a:p>
        </p:txBody>
      </p:sp>
      <p:sp>
        <p:nvSpPr>
          <p:cNvPr name="TextBox 56" id="56"/>
          <p:cNvSpPr txBox="true"/>
          <p:nvPr/>
        </p:nvSpPr>
        <p:spPr>
          <a:xfrm rot="0">
            <a:off x="11786590" y="7062634"/>
            <a:ext cx="2555736" cy="1514475"/>
          </a:xfrm>
          <a:prstGeom prst="rect">
            <a:avLst/>
          </a:prstGeom>
        </p:spPr>
        <p:txBody>
          <a:bodyPr anchor="t" rtlCol="false" tIns="0" lIns="0" bIns="0" rIns="0">
            <a:spAutoFit/>
          </a:bodyPr>
          <a:lstStyle/>
          <a:p>
            <a:pPr algn="ctr">
              <a:lnSpc>
                <a:spcPts val="3000"/>
              </a:lnSpc>
            </a:pPr>
            <a:r>
              <a:rPr lang="en-US" sz="2000" spc="100">
                <a:solidFill>
                  <a:srgbClr val="F9F6F9"/>
                </a:solidFill>
                <a:latin typeface="Aileron"/>
              </a:rPr>
              <a:t>appeler des commandes externes depuis un script Python</a:t>
            </a:r>
          </a:p>
        </p:txBody>
      </p:sp>
      <p:grpSp>
        <p:nvGrpSpPr>
          <p:cNvPr name="Group 57" id="57"/>
          <p:cNvGrpSpPr/>
          <p:nvPr/>
        </p:nvGrpSpPr>
        <p:grpSpPr>
          <a:xfrm rot="0">
            <a:off x="15816313" y="7240229"/>
            <a:ext cx="1463230" cy="1294286"/>
            <a:chOff x="0" y="0"/>
            <a:chExt cx="1950973" cy="1725715"/>
          </a:xfrm>
        </p:grpSpPr>
        <p:sp>
          <p:nvSpPr>
            <p:cNvPr name="Freeform 58" id="58"/>
            <p:cNvSpPr/>
            <p:nvPr/>
          </p:nvSpPr>
          <p:spPr>
            <a:xfrm flipH="false" flipV="false" rot="0">
              <a:off x="0" y="0"/>
              <a:ext cx="1950973" cy="1725715"/>
            </a:xfrm>
            <a:custGeom>
              <a:avLst/>
              <a:gdLst/>
              <a:ahLst/>
              <a:cxnLst/>
              <a:rect r="r" b="b" t="t" l="l"/>
              <a:pathLst>
                <a:path h="1725715" w="1950973">
                  <a:moveTo>
                    <a:pt x="0" y="0"/>
                  </a:moveTo>
                  <a:lnTo>
                    <a:pt x="1950973" y="0"/>
                  </a:lnTo>
                  <a:lnTo>
                    <a:pt x="1950973" y="1725715"/>
                  </a:lnTo>
                  <a:lnTo>
                    <a:pt x="0" y="1725715"/>
                  </a:lnTo>
                  <a:lnTo>
                    <a:pt x="0" y="0"/>
                  </a:lnTo>
                  <a:close/>
                </a:path>
              </a:pathLst>
            </a:custGeom>
            <a:blipFill>
              <a:blip r:embed="rId9">
                <a:extLst>
                  <a:ext uri="{96DAC541-7B7A-43D3-8B79-37D633B846F1}">
                    <asvg:svgBlip xmlns:asvg="http://schemas.microsoft.com/office/drawing/2016/SVG/main" r:embed="rId10"/>
                  </a:ext>
                </a:extLst>
              </a:blip>
              <a:stretch>
                <a:fillRect l="0" t="-6526" r="0" b="-6526"/>
              </a:stretch>
            </a:blipFill>
          </p:spPr>
        </p:sp>
        <p:sp>
          <p:nvSpPr>
            <p:cNvPr name="TextBox 59" id="59"/>
            <p:cNvSpPr txBox="true"/>
            <p:nvPr/>
          </p:nvSpPr>
          <p:spPr>
            <a:xfrm rot="0">
              <a:off x="253507" y="457211"/>
              <a:ext cx="1443960" cy="763669"/>
            </a:xfrm>
            <a:prstGeom prst="rect">
              <a:avLst/>
            </a:prstGeom>
          </p:spPr>
          <p:txBody>
            <a:bodyPr anchor="t" rtlCol="false" tIns="0" lIns="0" bIns="0" rIns="0">
              <a:spAutoFit/>
            </a:bodyPr>
            <a:lstStyle/>
            <a:p>
              <a:pPr algn="ctr" marL="0" indent="0" lvl="0">
                <a:lnSpc>
                  <a:spcPts val="4716"/>
                </a:lnSpc>
                <a:spcBef>
                  <a:spcPct val="0"/>
                </a:spcBef>
              </a:pPr>
              <a:r>
                <a:rPr lang="en-US" sz="3600">
                  <a:solidFill>
                    <a:srgbClr val="FFFFFF"/>
                  </a:solidFill>
                  <a:latin typeface="Aileron Ultra-Bold"/>
                </a:rPr>
                <a:t>6</a:t>
              </a:r>
            </a:p>
          </p:txBody>
        </p:sp>
      </p:grpSp>
      <p:grpSp>
        <p:nvGrpSpPr>
          <p:cNvPr name="Group 60" id="60"/>
          <p:cNvGrpSpPr/>
          <p:nvPr/>
        </p:nvGrpSpPr>
        <p:grpSpPr>
          <a:xfrm rot="-5400000">
            <a:off x="16077186" y="6634585"/>
            <a:ext cx="909460" cy="267371"/>
            <a:chOff x="0" y="0"/>
            <a:chExt cx="1727957" cy="508000"/>
          </a:xfrm>
        </p:grpSpPr>
        <p:sp>
          <p:nvSpPr>
            <p:cNvPr name="Freeform 61" id="61"/>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62" id="62"/>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sp>
        <p:nvSpPr>
          <p:cNvPr name="TextBox 63" id="63"/>
          <p:cNvSpPr txBox="true"/>
          <p:nvPr/>
        </p:nvSpPr>
        <p:spPr>
          <a:xfrm rot="0">
            <a:off x="15479517" y="3578730"/>
            <a:ext cx="2555736" cy="1514475"/>
          </a:xfrm>
          <a:prstGeom prst="rect">
            <a:avLst/>
          </a:prstGeom>
        </p:spPr>
        <p:txBody>
          <a:bodyPr anchor="t" rtlCol="false" tIns="0" lIns="0" bIns="0" rIns="0">
            <a:spAutoFit/>
          </a:bodyPr>
          <a:lstStyle/>
          <a:p>
            <a:pPr algn="ctr">
              <a:lnSpc>
                <a:spcPts val="3000"/>
              </a:lnSpc>
            </a:pPr>
            <a:r>
              <a:rPr lang="en-US" sz="2000" spc="100">
                <a:solidFill>
                  <a:srgbClr val="F9F6F9"/>
                </a:solidFill>
                <a:latin typeface="Aileron"/>
              </a:rPr>
              <a:t> gérer des horodatages et effectuer des calculs de durées.</a:t>
            </a:r>
          </a:p>
        </p:txBody>
      </p:sp>
      <p:sp>
        <p:nvSpPr>
          <p:cNvPr name="TextBox 64" id="64"/>
          <p:cNvSpPr txBox="true"/>
          <p:nvPr/>
        </p:nvSpPr>
        <p:spPr>
          <a:xfrm rot="0">
            <a:off x="15990003" y="5842277"/>
            <a:ext cx="1083826"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ileron Bold"/>
              </a:rPr>
              <a:t>datetime</a:t>
            </a:r>
          </a:p>
        </p:txBody>
      </p:sp>
      <p:sp>
        <p:nvSpPr>
          <p:cNvPr name="AutoShape 65" id="65"/>
          <p:cNvSpPr/>
          <p:nvPr/>
        </p:nvSpPr>
        <p:spPr>
          <a:xfrm rot="0">
            <a:off x="16101266" y="5207567"/>
            <a:ext cx="861299" cy="2211947"/>
          </a:xfrm>
          <a:prstGeom prst="rect">
            <a:avLst/>
          </a:prstGeom>
          <a:solidFill>
            <a:srgbClr val="FFFFFF">
              <a:alpha val="4706"/>
            </a:srgbClr>
          </a:solidFill>
        </p:spPr>
      </p:sp>
      <p:sp>
        <p:nvSpPr>
          <p:cNvPr name="TextBox 66" id="66"/>
          <p:cNvSpPr txBox="true"/>
          <p:nvPr/>
        </p:nvSpPr>
        <p:spPr>
          <a:xfrm rot="0">
            <a:off x="2192043" y="700514"/>
            <a:ext cx="10605043" cy="934720"/>
          </a:xfrm>
          <a:prstGeom prst="rect">
            <a:avLst/>
          </a:prstGeom>
        </p:spPr>
        <p:txBody>
          <a:bodyPr anchor="t" rtlCol="false" tIns="0" lIns="0" bIns="0" rIns="0">
            <a:spAutoFit/>
          </a:bodyPr>
          <a:lstStyle/>
          <a:p>
            <a:pPr algn="ctr">
              <a:lnSpc>
                <a:spcPts val="7279"/>
              </a:lnSpc>
            </a:pPr>
            <a:r>
              <a:rPr lang="en-US" sz="5199">
                <a:solidFill>
                  <a:srgbClr val="FFFFFF"/>
                </a:solidFill>
                <a:latin typeface="Abang"/>
              </a:rPr>
              <a:t>les bibliothèques utilisées :</a:t>
            </a:r>
          </a:p>
        </p:txBody>
      </p:sp>
      <p:sp>
        <p:nvSpPr>
          <p:cNvPr name="AutoShape 67" id="67"/>
          <p:cNvSpPr/>
          <p:nvPr/>
        </p:nvSpPr>
        <p:spPr>
          <a:xfrm>
            <a:off x="-76105" y="2187631"/>
            <a:ext cx="19191407" cy="0"/>
          </a:xfrm>
          <a:prstGeom prst="line">
            <a:avLst/>
          </a:prstGeom>
          <a:ln cap="flat" w="38100">
            <a:solidFill>
              <a:srgbClr val="FFFFFF"/>
            </a:solidFill>
            <a:prstDash val="sysDot"/>
            <a:headEnd type="none" len="sm" w="sm"/>
            <a:tailEnd type="arrow" len="sm" w="med"/>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150" t="-19336" r="-29399" b="-38845"/>
            </a:stretch>
          </a:blipFill>
        </p:spPr>
      </p:sp>
      <p:sp>
        <p:nvSpPr>
          <p:cNvPr name="Freeform 3" id="3"/>
          <p:cNvSpPr/>
          <p:nvPr/>
        </p:nvSpPr>
        <p:spPr>
          <a:xfrm flipH="false" flipV="false" rot="0">
            <a:off x="256834" y="278982"/>
            <a:ext cx="738813" cy="749718"/>
          </a:xfrm>
          <a:custGeom>
            <a:avLst/>
            <a:gdLst/>
            <a:ahLst/>
            <a:cxnLst/>
            <a:rect r="r" b="b" t="t" l="l"/>
            <a:pathLst>
              <a:path h="749718" w="738813">
                <a:moveTo>
                  <a:pt x="0" y="0"/>
                </a:moveTo>
                <a:lnTo>
                  <a:pt x="738813" y="0"/>
                </a:lnTo>
                <a:lnTo>
                  <a:pt x="738813" y="749718"/>
                </a:lnTo>
                <a:lnTo>
                  <a:pt x="0" y="749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6834" y="9174222"/>
            <a:ext cx="3963997" cy="584690"/>
          </a:xfrm>
          <a:custGeom>
            <a:avLst/>
            <a:gdLst/>
            <a:ahLst/>
            <a:cxnLst/>
            <a:rect r="r" b="b" t="t" l="l"/>
            <a:pathLst>
              <a:path h="584690" w="3963997">
                <a:moveTo>
                  <a:pt x="0" y="0"/>
                </a:moveTo>
                <a:lnTo>
                  <a:pt x="3963997" y="0"/>
                </a:lnTo>
                <a:lnTo>
                  <a:pt x="3963997" y="584690"/>
                </a:lnTo>
                <a:lnTo>
                  <a:pt x="0" y="584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99361" y="458013"/>
            <a:ext cx="3377153" cy="498130"/>
          </a:xfrm>
          <a:custGeom>
            <a:avLst/>
            <a:gdLst/>
            <a:ahLst/>
            <a:cxnLst/>
            <a:rect r="r" b="b" t="t" l="l"/>
            <a:pathLst>
              <a:path h="498130" w="3377153">
                <a:moveTo>
                  <a:pt x="0" y="0"/>
                </a:moveTo>
                <a:lnTo>
                  <a:pt x="3377154" y="0"/>
                </a:lnTo>
                <a:lnTo>
                  <a:pt x="3377154" y="498130"/>
                </a:lnTo>
                <a:lnTo>
                  <a:pt x="0" y="498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826635" y="2432025"/>
            <a:ext cx="12099759" cy="5081899"/>
          </a:xfrm>
          <a:custGeom>
            <a:avLst/>
            <a:gdLst/>
            <a:ahLst/>
            <a:cxnLst/>
            <a:rect r="r" b="b" t="t" l="l"/>
            <a:pathLst>
              <a:path h="5081899" w="12099759">
                <a:moveTo>
                  <a:pt x="0" y="0"/>
                </a:moveTo>
                <a:lnTo>
                  <a:pt x="12099759" y="0"/>
                </a:lnTo>
                <a:lnTo>
                  <a:pt x="12099759" y="5081898"/>
                </a:lnTo>
                <a:lnTo>
                  <a:pt x="0" y="5081898"/>
                </a:lnTo>
                <a:lnTo>
                  <a:pt x="0" y="0"/>
                </a:lnTo>
                <a:close/>
              </a:path>
            </a:pathLst>
          </a:custGeom>
          <a:blipFill>
            <a:blip r:embed="rId7"/>
            <a:stretch>
              <a:fillRect l="0" t="0" r="0" b="0"/>
            </a:stretch>
          </a:blipFill>
        </p:spPr>
      </p:sp>
      <p:sp>
        <p:nvSpPr>
          <p:cNvPr name="TextBox 7" id="7"/>
          <p:cNvSpPr txBox="true"/>
          <p:nvPr/>
        </p:nvSpPr>
        <p:spPr>
          <a:xfrm rot="0">
            <a:off x="1508537" y="3991609"/>
            <a:ext cx="6450368" cy="1151891"/>
          </a:xfrm>
          <a:prstGeom prst="rect">
            <a:avLst/>
          </a:prstGeom>
        </p:spPr>
        <p:txBody>
          <a:bodyPr anchor="t" rtlCol="false" tIns="0" lIns="0" bIns="0" rIns="0">
            <a:spAutoFit/>
          </a:bodyPr>
          <a:lstStyle/>
          <a:p>
            <a:pPr>
              <a:lnSpc>
                <a:spcPts val="8959"/>
              </a:lnSpc>
            </a:pPr>
            <a:r>
              <a:rPr lang="en-US" sz="6399">
                <a:solidFill>
                  <a:srgbClr val="FFFFFF"/>
                </a:solidFill>
                <a:latin typeface="Abang"/>
              </a:rPr>
              <a:t>cubuc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6372" t="-46261" r="-7177" b="-11920"/>
            </a:stretch>
          </a:blipFill>
        </p:spPr>
      </p:sp>
      <p:sp>
        <p:nvSpPr>
          <p:cNvPr name="Freeform 3" id="3"/>
          <p:cNvSpPr/>
          <p:nvPr/>
        </p:nvSpPr>
        <p:spPr>
          <a:xfrm flipH="false" flipV="false" rot="0">
            <a:off x="2439196" y="2253868"/>
            <a:ext cx="1059682" cy="1034514"/>
          </a:xfrm>
          <a:custGeom>
            <a:avLst/>
            <a:gdLst/>
            <a:ahLst/>
            <a:cxnLst/>
            <a:rect r="r" b="b" t="t" l="l"/>
            <a:pathLst>
              <a:path h="1034514" w="1059682">
                <a:moveTo>
                  <a:pt x="0" y="0"/>
                </a:moveTo>
                <a:lnTo>
                  <a:pt x="1059682" y="0"/>
                </a:lnTo>
                <a:lnTo>
                  <a:pt x="1059682" y="1034514"/>
                </a:lnTo>
                <a:lnTo>
                  <a:pt x="0" y="103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66843" y="4222855"/>
            <a:ext cx="1059682" cy="1034514"/>
          </a:xfrm>
          <a:custGeom>
            <a:avLst/>
            <a:gdLst/>
            <a:ahLst/>
            <a:cxnLst/>
            <a:rect r="r" b="b" t="t" l="l"/>
            <a:pathLst>
              <a:path h="1034514" w="1059682">
                <a:moveTo>
                  <a:pt x="0" y="0"/>
                </a:moveTo>
                <a:lnTo>
                  <a:pt x="1059682" y="0"/>
                </a:lnTo>
                <a:lnTo>
                  <a:pt x="1059682" y="1034514"/>
                </a:lnTo>
                <a:lnTo>
                  <a:pt x="0" y="103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340543" y="6258467"/>
            <a:ext cx="694788" cy="794011"/>
          </a:xfrm>
          <a:prstGeom prst="rect">
            <a:avLst/>
          </a:prstGeom>
        </p:spPr>
        <p:txBody>
          <a:bodyPr anchor="t" rtlCol="false" tIns="0" lIns="0" bIns="0" rIns="0">
            <a:spAutoFit/>
          </a:bodyPr>
          <a:lstStyle/>
          <a:p>
            <a:pPr algn="ctr">
              <a:lnSpc>
                <a:spcPts val="6110"/>
              </a:lnSpc>
            </a:pPr>
            <a:r>
              <a:rPr lang="en-US" sz="4364">
                <a:solidFill>
                  <a:srgbClr val="FFFFFF"/>
                </a:solidFill>
                <a:latin typeface="Abang Bold"/>
              </a:rPr>
              <a:t>3</a:t>
            </a:r>
          </a:p>
        </p:txBody>
      </p:sp>
      <p:sp>
        <p:nvSpPr>
          <p:cNvPr name="AutoShape 6" id="6"/>
          <p:cNvSpPr/>
          <p:nvPr/>
        </p:nvSpPr>
        <p:spPr>
          <a:xfrm>
            <a:off x="5624330" y="1644232"/>
            <a:ext cx="13205694" cy="0"/>
          </a:xfrm>
          <a:prstGeom prst="line">
            <a:avLst/>
          </a:prstGeom>
          <a:ln cap="flat" w="38100">
            <a:solidFill>
              <a:srgbClr val="FFFFFF"/>
            </a:solidFill>
            <a:prstDash val="solid"/>
            <a:headEnd type="none" len="sm" w="sm"/>
            <a:tailEnd type="none" len="sm" w="sm"/>
          </a:ln>
        </p:spPr>
      </p:sp>
      <p:sp>
        <p:nvSpPr>
          <p:cNvPr name="AutoShape 7" id="7"/>
          <p:cNvSpPr/>
          <p:nvPr/>
        </p:nvSpPr>
        <p:spPr>
          <a:xfrm rot="0">
            <a:off x="-397885" y="9414594"/>
            <a:ext cx="12970765" cy="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3227767" y="1582299"/>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63355" y="911962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158096" y="6259799"/>
            <a:ext cx="1059682" cy="1034514"/>
          </a:xfrm>
          <a:custGeom>
            <a:avLst/>
            <a:gdLst/>
            <a:ahLst/>
            <a:cxnLst/>
            <a:rect r="r" b="b" t="t" l="l"/>
            <a:pathLst>
              <a:path h="1034514" w="1059682">
                <a:moveTo>
                  <a:pt x="0" y="0"/>
                </a:moveTo>
                <a:lnTo>
                  <a:pt x="1059682" y="0"/>
                </a:lnTo>
                <a:lnTo>
                  <a:pt x="1059682" y="1034514"/>
                </a:lnTo>
                <a:lnTo>
                  <a:pt x="0" y="103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5273726" y="4390616"/>
            <a:ext cx="9467319" cy="622792"/>
          </a:xfrm>
          <a:prstGeom prst="rect">
            <a:avLst/>
          </a:prstGeom>
        </p:spPr>
        <p:txBody>
          <a:bodyPr anchor="t" rtlCol="false" tIns="0" lIns="0" bIns="0" rIns="0">
            <a:spAutoFit/>
          </a:bodyPr>
          <a:lstStyle/>
          <a:p>
            <a:pPr>
              <a:lnSpc>
                <a:spcPts val="5047"/>
              </a:lnSpc>
              <a:spcBef>
                <a:spcPct val="0"/>
              </a:spcBef>
            </a:pPr>
            <a:r>
              <a:rPr lang="en-US" sz="3605">
                <a:solidFill>
                  <a:srgbClr val="FFFFFF"/>
                </a:solidFill>
                <a:latin typeface="TT Supermolot Neue Condensed Bold"/>
              </a:rPr>
              <a:t>Facilité l'Ajout d'un Système de Fichiers Séparé </a:t>
            </a:r>
          </a:p>
        </p:txBody>
      </p:sp>
      <p:sp>
        <p:nvSpPr>
          <p:cNvPr name="TextBox 12" id="12"/>
          <p:cNvSpPr txBox="true"/>
          <p:nvPr/>
        </p:nvSpPr>
        <p:spPr>
          <a:xfrm rot="0">
            <a:off x="2651862" y="2300404"/>
            <a:ext cx="648161" cy="794011"/>
          </a:xfrm>
          <a:prstGeom prst="rect">
            <a:avLst/>
          </a:prstGeom>
        </p:spPr>
        <p:txBody>
          <a:bodyPr anchor="t" rtlCol="false" tIns="0" lIns="0" bIns="0" rIns="0">
            <a:spAutoFit/>
          </a:bodyPr>
          <a:lstStyle/>
          <a:p>
            <a:pPr algn="ctr">
              <a:lnSpc>
                <a:spcPts val="6110"/>
              </a:lnSpc>
            </a:pPr>
            <a:r>
              <a:rPr lang="en-US" sz="4364">
                <a:solidFill>
                  <a:srgbClr val="FFFFFF"/>
                </a:solidFill>
                <a:latin typeface="Abang Bold"/>
              </a:rPr>
              <a:t>1</a:t>
            </a:r>
          </a:p>
        </p:txBody>
      </p:sp>
      <p:sp>
        <p:nvSpPr>
          <p:cNvPr name="TextBox 13" id="13"/>
          <p:cNvSpPr txBox="true"/>
          <p:nvPr/>
        </p:nvSpPr>
        <p:spPr>
          <a:xfrm rot="0">
            <a:off x="3953553" y="4276432"/>
            <a:ext cx="686261" cy="794011"/>
          </a:xfrm>
          <a:prstGeom prst="rect">
            <a:avLst/>
          </a:prstGeom>
        </p:spPr>
        <p:txBody>
          <a:bodyPr anchor="t" rtlCol="false" tIns="0" lIns="0" bIns="0" rIns="0">
            <a:spAutoFit/>
          </a:bodyPr>
          <a:lstStyle/>
          <a:p>
            <a:pPr algn="ctr">
              <a:lnSpc>
                <a:spcPts val="6110"/>
              </a:lnSpc>
            </a:pPr>
            <a:r>
              <a:rPr lang="en-US" sz="4364">
                <a:solidFill>
                  <a:srgbClr val="FFFFFF"/>
                </a:solidFill>
                <a:latin typeface="Abang Bold"/>
              </a:rPr>
              <a:t>2</a:t>
            </a:r>
          </a:p>
        </p:txBody>
      </p:sp>
      <p:sp>
        <p:nvSpPr>
          <p:cNvPr name="TextBox 14" id="14"/>
          <p:cNvSpPr txBox="true"/>
          <p:nvPr/>
        </p:nvSpPr>
        <p:spPr>
          <a:xfrm rot="0">
            <a:off x="7687521" y="6429686"/>
            <a:ext cx="6727948" cy="622792"/>
          </a:xfrm>
          <a:prstGeom prst="rect">
            <a:avLst/>
          </a:prstGeom>
        </p:spPr>
        <p:txBody>
          <a:bodyPr anchor="t" rtlCol="false" tIns="0" lIns="0" bIns="0" rIns="0">
            <a:spAutoFit/>
          </a:bodyPr>
          <a:lstStyle/>
          <a:p>
            <a:pPr>
              <a:lnSpc>
                <a:spcPts val="5047"/>
              </a:lnSpc>
              <a:spcBef>
                <a:spcPct val="0"/>
              </a:spcBef>
            </a:pPr>
            <a:r>
              <a:rPr lang="en-US" sz="3605">
                <a:solidFill>
                  <a:srgbClr val="FFFFFF"/>
                </a:solidFill>
                <a:latin typeface="TT Supermolot Neue Condensed Bold"/>
              </a:rPr>
              <a:t>Interface Graphique Conviviale</a:t>
            </a:r>
          </a:p>
        </p:txBody>
      </p:sp>
      <p:sp>
        <p:nvSpPr>
          <p:cNvPr name="TextBox 15" id="15"/>
          <p:cNvSpPr txBox="true"/>
          <p:nvPr/>
        </p:nvSpPr>
        <p:spPr>
          <a:xfrm rot="0">
            <a:off x="5624330" y="514567"/>
            <a:ext cx="9116715" cy="1929765"/>
          </a:xfrm>
          <a:prstGeom prst="rect">
            <a:avLst/>
          </a:prstGeom>
        </p:spPr>
        <p:txBody>
          <a:bodyPr anchor="t" rtlCol="false" tIns="0" lIns="0" bIns="0" rIns="0">
            <a:spAutoFit/>
          </a:bodyPr>
          <a:lstStyle/>
          <a:p>
            <a:pPr algn="ctr">
              <a:lnSpc>
                <a:spcPts val="7559"/>
              </a:lnSpc>
            </a:pPr>
            <a:r>
              <a:rPr lang="en-US" sz="5399">
                <a:solidFill>
                  <a:srgbClr val="FFFFFF"/>
                </a:solidFill>
                <a:latin typeface="Abang Semi-Bold"/>
              </a:rPr>
              <a:t>Pourquoi    Cubic     ?</a:t>
            </a:r>
          </a:p>
          <a:p>
            <a:pPr algn="ctr">
              <a:lnSpc>
                <a:spcPts val="7559"/>
              </a:lnSpc>
            </a:pPr>
          </a:p>
        </p:txBody>
      </p:sp>
      <p:sp>
        <p:nvSpPr>
          <p:cNvPr name="TextBox 16" id="16"/>
          <p:cNvSpPr txBox="true"/>
          <p:nvPr/>
        </p:nvSpPr>
        <p:spPr>
          <a:xfrm rot="0">
            <a:off x="4323547" y="2421629"/>
            <a:ext cx="6727948" cy="622792"/>
          </a:xfrm>
          <a:prstGeom prst="rect">
            <a:avLst/>
          </a:prstGeom>
        </p:spPr>
        <p:txBody>
          <a:bodyPr anchor="t" rtlCol="false" tIns="0" lIns="0" bIns="0" rIns="0">
            <a:spAutoFit/>
          </a:bodyPr>
          <a:lstStyle/>
          <a:p>
            <a:pPr>
              <a:lnSpc>
                <a:spcPts val="5047"/>
              </a:lnSpc>
              <a:spcBef>
                <a:spcPct val="0"/>
              </a:spcBef>
            </a:pPr>
            <a:r>
              <a:rPr lang="en-US" sz="3605">
                <a:solidFill>
                  <a:srgbClr val="FFFFFF"/>
                </a:solidFill>
                <a:latin typeface="TT Supermolot Neue Condensed Bold"/>
              </a:rPr>
              <a:t>Spécificité d'Ubuntu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150" t="-19336" r="-29399" b="-38845"/>
            </a:stretch>
          </a:blipFill>
        </p:spPr>
      </p:sp>
      <p:sp>
        <p:nvSpPr>
          <p:cNvPr name="Freeform 3" id="3"/>
          <p:cNvSpPr/>
          <p:nvPr/>
        </p:nvSpPr>
        <p:spPr>
          <a:xfrm flipH="false" flipV="false" rot="0">
            <a:off x="256834" y="278982"/>
            <a:ext cx="738813" cy="749718"/>
          </a:xfrm>
          <a:custGeom>
            <a:avLst/>
            <a:gdLst/>
            <a:ahLst/>
            <a:cxnLst/>
            <a:rect r="r" b="b" t="t" l="l"/>
            <a:pathLst>
              <a:path h="749718" w="738813">
                <a:moveTo>
                  <a:pt x="0" y="0"/>
                </a:moveTo>
                <a:lnTo>
                  <a:pt x="738813" y="0"/>
                </a:lnTo>
                <a:lnTo>
                  <a:pt x="738813" y="749718"/>
                </a:lnTo>
                <a:lnTo>
                  <a:pt x="0" y="749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6834" y="9174222"/>
            <a:ext cx="3963997" cy="584690"/>
          </a:xfrm>
          <a:custGeom>
            <a:avLst/>
            <a:gdLst/>
            <a:ahLst/>
            <a:cxnLst/>
            <a:rect r="r" b="b" t="t" l="l"/>
            <a:pathLst>
              <a:path h="584690" w="3963997">
                <a:moveTo>
                  <a:pt x="0" y="0"/>
                </a:moveTo>
                <a:lnTo>
                  <a:pt x="3963997" y="0"/>
                </a:lnTo>
                <a:lnTo>
                  <a:pt x="3963997" y="584690"/>
                </a:lnTo>
                <a:lnTo>
                  <a:pt x="0" y="584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99361" y="458013"/>
            <a:ext cx="3377153" cy="498130"/>
          </a:xfrm>
          <a:custGeom>
            <a:avLst/>
            <a:gdLst/>
            <a:ahLst/>
            <a:cxnLst/>
            <a:rect r="r" b="b" t="t" l="l"/>
            <a:pathLst>
              <a:path h="498130" w="3377153">
                <a:moveTo>
                  <a:pt x="0" y="0"/>
                </a:moveTo>
                <a:lnTo>
                  <a:pt x="3377154" y="0"/>
                </a:lnTo>
                <a:lnTo>
                  <a:pt x="3377154" y="498130"/>
                </a:lnTo>
                <a:lnTo>
                  <a:pt x="0" y="498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240922" y="1283552"/>
            <a:ext cx="5778062" cy="5778062"/>
          </a:xfrm>
          <a:custGeom>
            <a:avLst/>
            <a:gdLst/>
            <a:ahLst/>
            <a:cxnLst/>
            <a:rect r="r" b="b" t="t" l="l"/>
            <a:pathLst>
              <a:path h="5778062" w="5778062">
                <a:moveTo>
                  <a:pt x="0" y="0"/>
                </a:moveTo>
                <a:lnTo>
                  <a:pt x="5778062" y="0"/>
                </a:lnTo>
                <a:lnTo>
                  <a:pt x="5778062" y="5778063"/>
                </a:lnTo>
                <a:lnTo>
                  <a:pt x="0" y="5778063"/>
                </a:lnTo>
                <a:lnTo>
                  <a:pt x="0" y="0"/>
                </a:lnTo>
                <a:close/>
              </a:path>
            </a:pathLst>
          </a:custGeom>
          <a:blipFill>
            <a:blip r:embed="rId7"/>
            <a:stretch>
              <a:fillRect l="0" t="0" r="0" b="0"/>
            </a:stretch>
          </a:blipFill>
        </p:spPr>
      </p:sp>
      <p:sp>
        <p:nvSpPr>
          <p:cNvPr name="TextBox 7" id="7"/>
          <p:cNvSpPr txBox="true"/>
          <p:nvPr/>
        </p:nvSpPr>
        <p:spPr>
          <a:xfrm rot="0">
            <a:off x="2048994" y="3816865"/>
            <a:ext cx="6450368" cy="1151891"/>
          </a:xfrm>
          <a:prstGeom prst="rect">
            <a:avLst/>
          </a:prstGeom>
        </p:spPr>
        <p:txBody>
          <a:bodyPr anchor="t" rtlCol="false" tIns="0" lIns="0" bIns="0" rIns="0">
            <a:spAutoFit/>
          </a:bodyPr>
          <a:lstStyle/>
          <a:p>
            <a:pPr>
              <a:lnSpc>
                <a:spcPts val="8959"/>
              </a:lnSpc>
            </a:pPr>
            <a:r>
              <a:rPr lang="en-US" sz="6399">
                <a:solidFill>
                  <a:srgbClr val="FFFFFF"/>
                </a:solidFill>
                <a:latin typeface="Abang"/>
              </a:rPr>
              <a:t>GITHUB</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372" t="-46261" r="-7177" b="-11920"/>
            </a:stretch>
          </a:blipFill>
        </p:spPr>
      </p:sp>
      <p:sp>
        <p:nvSpPr>
          <p:cNvPr name="TextBox 3" id="3"/>
          <p:cNvSpPr txBox="true"/>
          <p:nvPr/>
        </p:nvSpPr>
        <p:spPr>
          <a:xfrm rot="0">
            <a:off x="314212" y="3794679"/>
            <a:ext cx="17659575" cy="1652269"/>
          </a:xfrm>
          <a:prstGeom prst="rect">
            <a:avLst/>
          </a:prstGeom>
        </p:spPr>
        <p:txBody>
          <a:bodyPr anchor="t" rtlCol="false" tIns="0" lIns="0" bIns="0" rIns="0">
            <a:spAutoFit/>
          </a:bodyPr>
          <a:lstStyle/>
          <a:p>
            <a:pPr algn="ctr">
              <a:lnSpc>
                <a:spcPts val="12880"/>
              </a:lnSpc>
            </a:pPr>
            <a:r>
              <a:rPr lang="en-US" sz="9200">
                <a:solidFill>
                  <a:srgbClr val="FFFFFF"/>
                </a:solidFill>
                <a:latin typeface="Abang"/>
              </a:rPr>
              <a:t>4-CONCEPTION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AutoShape 3" id="3"/>
          <p:cNvSpPr/>
          <p:nvPr/>
        </p:nvSpPr>
        <p:spPr>
          <a:xfrm rot="0">
            <a:off x="12326708" y="852425"/>
            <a:ext cx="6492240" cy="0"/>
          </a:xfrm>
          <a:prstGeom prst="line">
            <a:avLst/>
          </a:prstGeom>
          <a:ln cap="flat" w="38100">
            <a:solidFill>
              <a:srgbClr val="FFFFFF"/>
            </a:solidFill>
            <a:prstDash val="solid"/>
            <a:headEnd type="none" len="sm" w="sm"/>
            <a:tailEnd type="none" len="sm" w="sm"/>
          </a:ln>
        </p:spPr>
      </p:sp>
      <p:sp>
        <p:nvSpPr>
          <p:cNvPr name="AutoShape 4" id="4"/>
          <p:cNvSpPr/>
          <p:nvPr/>
        </p:nvSpPr>
        <p:spPr>
          <a:xfrm flipV="true">
            <a:off x="7887124" y="9217228"/>
            <a:ext cx="12112994" cy="41072"/>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5324343" y="9187016"/>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111987" y="789507"/>
            <a:ext cx="3243296" cy="478386"/>
          </a:xfrm>
          <a:custGeom>
            <a:avLst/>
            <a:gdLst/>
            <a:ahLst/>
            <a:cxnLst/>
            <a:rect r="r" b="b" t="t" l="l"/>
            <a:pathLst>
              <a:path h="478386" w="3243296">
                <a:moveTo>
                  <a:pt x="0" y="0"/>
                </a:moveTo>
                <a:lnTo>
                  <a:pt x="3243296" y="0"/>
                </a:lnTo>
                <a:lnTo>
                  <a:pt x="3243296" y="478386"/>
                </a:lnTo>
                <a:lnTo>
                  <a:pt x="0" y="478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76868" y="4677686"/>
            <a:ext cx="507270" cy="507270"/>
          </a:xfrm>
          <a:custGeom>
            <a:avLst/>
            <a:gdLst/>
            <a:ahLst/>
            <a:cxnLst/>
            <a:rect r="r" b="b" t="t" l="l"/>
            <a:pathLst>
              <a:path h="507270" w="507270">
                <a:moveTo>
                  <a:pt x="0" y="0"/>
                </a:moveTo>
                <a:lnTo>
                  <a:pt x="507269" y="0"/>
                </a:lnTo>
                <a:lnTo>
                  <a:pt x="507269" y="507270"/>
                </a:lnTo>
                <a:lnTo>
                  <a:pt x="0" y="507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8499311" y="4677686"/>
            <a:ext cx="1669127" cy="1669127"/>
          </a:xfrm>
          <a:custGeom>
            <a:avLst/>
            <a:gdLst/>
            <a:ahLst/>
            <a:cxnLst/>
            <a:rect r="r" b="b" t="t" l="l"/>
            <a:pathLst>
              <a:path h="1669127" w="1669127">
                <a:moveTo>
                  <a:pt x="0" y="0"/>
                </a:moveTo>
                <a:lnTo>
                  <a:pt x="1669127" y="0"/>
                </a:lnTo>
                <a:lnTo>
                  <a:pt x="1669127" y="1669127"/>
                </a:lnTo>
                <a:lnTo>
                  <a:pt x="0" y="1669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40628" y="6929257"/>
            <a:ext cx="507270" cy="507270"/>
          </a:xfrm>
          <a:custGeom>
            <a:avLst/>
            <a:gdLst/>
            <a:ahLst/>
            <a:cxnLst/>
            <a:rect r="r" b="b" t="t" l="l"/>
            <a:pathLst>
              <a:path h="507270" w="507270">
                <a:moveTo>
                  <a:pt x="0" y="0"/>
                </a:moveTo>
                <a:lnTo>
                  <a:pt x="507270" y="0"/>
                </a:lnTo>
                <a:lnTo>
                  <a:pt x="507270" y="507269"/>
                </a:lnTo>
                <a:lnTo>
                  <a:pt x="0" y="507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40628" y="2611850"/>
            <a:ext cx="507270" cy="507270"/>
          </a:xfrm>
          <a:custGeom>
            <a:avLst/>
            <a:gdLst/>
            <a:ahLst/>
            <a:cxnLst/>
            <a:rect r="r" b="b" t="t" l="l"/>
            <a:pathLst>
              <a:path h="507270" w="507270">
                <a:moveTo>
                  <a:pt x="0" y="0"/>
                </a:moveTo>
                <a:lnTo>
                  <a:pt x="507270" y="0"/>
                </a:lnTo>
                <a:lnTo>
                  <a:pt x="507270" y="507270"/>
                </a:lnTo>
                <a:lnTo>
                  <a:pt x="0" y="507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792679" y="3783100"/>
            <a:ext cx="4174060" cy="2268622"/>
          </a:xfrm>
          <a:prstGeom prst="rect">
            <a:avLst/>
          </a:prstGeom>
        </p:spPr>
        <p:txBody>
          <a:bodyPr anchor="t" rtlCol="false" tIns="0" lIns="0" bIns="0" rIns="0">
            <a:spAutoFit/>
          </a:bodyPr>
          <a:lstStyle/>
          <a:p>
            <a:pPr algn="ctr">
              <a:lnSpc>
                <a:spcPts val="3581"/>
              </a:lnSpc>
              <a:spcBef>
                <a:spcPct val="0"/>
              </a:spcBef>
            </a:pPr>
            <a:r>
              <a:rPr lang="en-US" sz="2558">
                <a:solidFill>
                  <a:srgbClr val="FFFFFF"/>
                </a:solidFill>
                <a:latin typeface="Abang Bold"/>
              </a:rPr>
              <a:t>User :</a:t>
            </a:r>
          </a:p>
          <a:p>
            <a:pPr algn="ctr">
              <a:lnSpc>
                <a:spcPts val="3581"/>
              </a:lnSpc>
              <a:spcBef>
                <a:spcPct val="0"/>
              </a:spcBef>
            </a:pPr>
            <a:r>
              <a:rPr lang="en-US" sz="2558">
                <a:solidFill>
                  <a:srgbClr val="FFFFFF"/>
                </a:solidFill>
                <a:latin typeface="Abang Bold"/>
              </a:rPr>
              <a:t>                          Matser :  </a:t>
            </a:r>
          </a:p>
          <a:p>
            <a:pPr algn="ctr">
              <a:lnSpc>
                <a:spcPts val="3581"/>
              </a:lnSpc>
              <a:spcBef>
                <a:spcPct val="0"/>
              </a:spcBef>
            </a:pPr>
            <a:r>
              <a:rPr lang="en-US" sz="2558">
                <a:solidFill>
                  <a:srgbClr val="FFFFFF"/>
                </a:solidFill>
                <a:latin typeface="Abang Bold"/>
              </a:rPr>
              <a:t>                Log  </a:t>
            </a:r>
          </a:p>
          <a:p>
            <a:pPr algn="ctr">
              <a:lnSpc>
                <a:spcPts val="3581"/>
              </a:lnSpc>
              <a:spcBef>
                <a:spcPct val="0"/>
              </a:spcBef>
            </a:pPr>
            <a:r>
              <a:rPr lang="en-US" sz="2558">
                <a:solidFill>
                  <a:srgbClr val="FFFFFF"/>
                </a:solidFill>
                <a:latin typeface="Abang Bold"/>
              </a:rPr>
              <a:t>                                  Metadata </a:t>
            </a:r>
          </a:p>
          <a:p>
            <a:pPr algn="ctr">
              <a:lnSpc>
                <a:spcPts val="3581"/>
              </a:lnSpc>
              <a:spcBef>
                <a:spcPct val="0"/>
              </a:spcBef>
            </a:pPr>
            <a:r>
              <a:rPr lang="en-US" sz="2558">
                <a:solidFill>
                  <a:srgbClr val="FFFFFF"/>
                </a:solidFill>
                <a:latin typeface="Abang Bold"/>
              </a:rPr>
              <a:t>                                 Back up ..        </a:t>
            </a:r>
          </a:p>
        </p:txBody>
      </p:sp>
      <p:sp>
        <p:nvSpPr>
          <p:cNvPr name="Freeform 12" id="12"/>
          <p:cNvSpPr/>
          <p:nvPr/>
        </p:nvSpPr>
        <p:spPr>
          <a:xfrm flipH="false" flipV="false" rot="0">
            <a:off x="14461623" y="4349333"/>
            <a:ext cx="1060928" cy="1060928"/>
          </a:xfrm>
          <a:custGeom>
            <a:avLst/>
            <a:gdLst/>
            <a:ahLst/>
            <a:cxnLst/>
            <a:rect r="r" b="b" t="t" l="l"/>
            <a:pathLst>
              <a:path h="1060928" w="1060928">
                <a:moveTo>
                  <a:pt x="0" y="0"/>
                </a:moveTo>
                <a:lnTo>
                  <a:pt x="1060928" y="0"/>
                </a:lnTo>
                <a:lnTo>
                  <a:pt x="1060928" y="1060929"/>
                </a:lnTo>
                <a:lnTo>
                  <a:pt x="0" y="10609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7780730" y="7436526"/>
            <a:ext cx="507270" cy="507270"/>
          </a:xfrm>
          <a:custGeom>
            <a:avLst/>
            <a:gdLst/>
            <a:ahLst/>
            <a:cxnLst/>
            <a:rect r="r" b="b" t="t" l="l"/>
            <a:pathLst>
              <a:path h="507270" w="507270">
                <a:moveTo>
                  <a:pt x="0" y="0"/>
                </a:moveTo>
                <a:lnTo>
                  <a:pt x="507270" y="0"/>
                </a:lnTo>
                <a:lnTo>
                  <a:pt x="507270" y="507270"/>
                </a:lnTo>
                <a:lnTo>
                  <a:pt x="0" y="5072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29703" y="3731327"/>
            <a:ext cx="1518995" cy="189874"/>
          </a:xfrm>
          <a:custGeom>
            <a:avLst/>
            <a:gdLst/>
            <a:ahLst/>
            <a:cxnLst/>
            <a:rect r="r" b="b" t="t" l="l"/>
            <a:pathLst>
              <a:path h="189874" w="1518995">
                <a:moveTo>
                  <a:pt x="0" y="0"/>
                </a:moveTo>
                <a:lnTo>
                  <a:pt x="1518995" y="0"/>
                </a:lnTo>
                <a:lnTo>
                  <a:pt x="1518995" y="189874"/>
                </a:lnTo>
                <a:lnTo>
                  <a:pt x="0" y="189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038225" y="962025"/>
            <a:ext cx="5815254" cy="637567"/>
          </a:xfrm>
          <a:prstGeom prst="rect">
            <a:avLst/>
          </a:prstGeom>
        </p:spPr>
        <p:txBody>
          <a:bodyPr anchor="t" rtlCol="false" tIns="0" lIns="0" bIns="0" rIns="0">
            <a:spAutoFit/>
          </a:bodyPr>
          <a:lstStyle/>
          <a:p>
            <a:pPr>
              <a:lnSpc>
                <a:spcPts val="5283"/>
              </a:lnSpc>
            </a:pPr>
            <a:r>
              <a:rPr lang="en-US" sz="3773">
                <a:solidFill>
                  <a:srgbClr val="FFFFFF"/>
                </a:solidFill>
                <a:latin typeface="Ruda Bold"/>
              </a:rPr>
              <a:t>Architecture DE ID1fs :   </a:t>
            </a:r>
          </a:p>
        </p:txBody>
      </p:sp>
      <p:sp>
        <p:nvSpPr>
          <p:cNvPr name="TextBox 16" id="16"/>
          <p:cNvSpPr txBox="true"/>
          <p:nvPr/>
        </p:nvSpPr>
        <p:spPr>
          <a:xfrm rot="0">
            <a:off x="285889" y="6923942"/>
            <a:ext cx="2618184" cy="3587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bang Bold"/>
              </a:rPr>
              <a:t>     Bien deconnecter </a:t>
            </a:r>
          </a:p>
        </p:txBody>
      </p:sp>
      <p:sp>
        <p:nvSpPr>
          <p:cNvPr name="TextBox 17" id="17"/>
          <p:cNvSpPr txBox="true"/>
          <p:nvPr/>
        </p:nvSpPr>
        <p:spPr>
          <a:xfrm rot="0">
            <a:off x="530955" y="2657523"/>
            <a:ext cx="2056328" cy="3587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bang Bold"/>
              </a:rPr>
              <a:t>Bien connecter </a:t>
            </a:r>
          </a:p>
        </p:txBody>
      </p:sp>
      <p:sp>
        <p:nvSpPr>
          <p:cNvPr name="TextBox 18" id="18"/>
          <p:cNvSpPr txBox="true"/>
          <p:nvPr/>
        </p:nvSpPr>
        <p:spPr>
          <a:xfrm rot="0">
            <a:off x="530955" y="4742786"/>
            <a:ext cx="1742599" cy="3587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bang Bold"/>
              </a:rPr>
              <a:t>login (-s)/(-q)</a:t>
            </a:r>
          </a:p>
        </p:txBody>
      </p:sp>
      <p:sp>
        <p:nvSpPr>
          <p:cNvPr name="Freeform 19" id="19"/>
          <p:cNvSpPr/>
          <p:nvPr/>
        </p:nvSpPr>
        <p:spPr>
          <a:xfrm flipH="false" flipV="false" rot="5400000">
            <a:off x="7424076" y="7036968"/>
            <a:ext cx="1518995" cy="189874"/>
          </a:xfrm>
          <a:custGeom>
            <a:avLst/>
            <a:gdLst/>
            <a:ahLst/>
            <a:cxnLst/>
            <a:rect r="r" b="b" t="t" l="l"/>
            <a:pathLst>
              <a:path h="189874" w="1518995">
                <a:moveTo>
                  <a:pt x="0" y="0"/>
                </a:moveTo>
                <a:lnTo>
                  <a:pt x="1518995" y="0"/>
                </a:lnTo>
                <a:lnTo>
                  <a:pt x="1518995" y="189874"/>
                </a:lnTo>
                <a:lnTo>
                  <a:pt x="0" y="189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8183573" y="8099234"/>
            <a:ext cx="1045726" cy="3587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bang Bold"/>
              </a:rPr>
              <a:t>Status </a:t>
            </a:r>
          </a:p>
        </p:txBody>
      </p:sp>
      <p:sp>
        <p:nvSpPr>
          <p:cNvPr name="Freeform 21" id="21"/>
          <p:cNvSpPr/>
          <p:nvPr/>
        </p:nvSpPr>
        <p:spPr>
          <a:xfrm flipH="false" flipV="false" rot="0">
            <a:off x="7979637" y="7943796"/>
            <a:ext cx="726800" cy="726800"/>
          </a:xfrm>
          <a:custGeom>
            <a:avLst/>
            <a:gdLst/>
            <a:ahLst/>
            <a:cxnLst/>
            <a:rect r="r" b="b" t="t" l="l"/>
            <a:pathLst>
              <a:path h="726800" w="726800">
                <a:moveTo>
                  <a:pt x="0" y="0"/>
                </a:moveTo>
                <a:lnTo>
                  <a:pt x="726799" y="0"/>
                </a:lnTo>
                <a:lnTo>
                  <a:pt x="726799" y="726800"/>
                </a:lnTo>
                <a:lnTo>
                  <a:pt x="0" y="726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5400000">
            <a:off x="-34058" y="6040397"/>
            <a:ext cx="1518995" cy="189874"/>
          </a:xfrm>
          <a:custGeom>
            <a:avLst/>
            <a:gdLst/>
            <a:ahLst/>
            <a:cxnLst/>
            <a:rect r="r" b="b" t="t" l="l"/>
            <a:pathLst>
              <a:path h="189874" w="1518995">
                <a:moveTo>
                  <a:pt x="0" y="0"/>
                </a:moveTo>
                <a:lnTo>
                  <a:pt x="1518995" y="0"/>
                </a:lnTo>
                <a:lnTo>
                  <a:pt x="1518995" y="189874"/>
                </a:lnTo>
                <a:lnTo>
                  <a:pt x="0" y="189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5400000">
            <a:off x="8479440" y="7133623"/>
            <a:ext cx="1518995" cy="189874"/>
          </a:xfrm>
          <a:custGeom>
            <a:avLst/>
            <a:gdLst/>
            <a:ahLst/>
            <a:cxnLst/>
            <a:rect r="r" b="b" t="t" l="l"/>
            <a:pathLst>
              <a:path h="189874" w="1518995">
                <a:moveTo>
                  <a:pt x="0" y="0"/>
                </a:moveTo>
                <a:lnTo>
                  <a:pt x="1518995" y="0"/>
                </a:lnTo>
                <a:lnTo>
                  <a:pt x="1518995" y="189874"/>
                </a:lnTo>
                <a:lnTo>
                  <a:pt x="0" y="189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7272579" y="1420417"/>
            <a:ext cx="2617827" cy="7112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bang Bold"/>
              </a:rPr>
              <a:t> Terminal :  </a:t>
            </a:r>
          </a:p>
          <a:p>
            <a:pPr algn="ctr">
              <a:lnSpc>
                <a:spcPts val="2800"/>
              </a:lnSpc>
              <a:spcBef>
                <a:spcPct val="0"/>
              </a:spcBef>
            </a:pPr>
            <a:r>
              <a:rPr lang="en-US" sz="2000">
                <a:solidFill>
                  <a:srgbClr val="FFFFFF"/>
                </a:solidFill>
                <a:latin typeface="Abang Bold"/>
              </a:rPr>
              <a:t>    commande(option</a:t>
            </a:r>
          </a:p>
        </p:txBody>
      </p:sp>
      <p:sp>
        <p:nvSpPr>
          <p:cNvPr name="Freeform 25" id="25"/>
          <p:cNvSpPr/>
          <p:nvPr/>
        </p:nvSpPr>
        <p:spPr>
          <a:xfrm flipH="false" flipV="false" rot="-5400000">
            <a:off x="7424076" y="2938190"/>
            <a:ext cx="1518995" cy="189874"/>
          </a:xfrm>
          <a:custGeom>
            <a:avLst/>
            <a:gdLst/>
            <a:ahLst/>
            <a:cxnLst/>
            <a:rect r="r" b="b" t="t" l="l"/>
            <a:pathLst>
              <a:path h="189874" w="1518995">
                <a:moveTo>
                  <a:pt x="0" y="0"/>
                </a:moveTo>
                <a:lnTo>
                  <a:pt x="1518995" y="0"/>
                </a:lnTo>
                <a:lnTo>
                  <a:pt x="1518995" y="189875"/>
                </a:lnTo>
                <a:lnTo>
                  <a:pt x="0" y="189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5400000">
            <a:off x="8384503" y="2971829"/>
            <a:ext cx="1518995" cy="189874"/>
          </a:xfrm>
          <a:custGeom>
            <a:avLst/>
            <a:gdLst/>
            <a:ahLst/>
            <a:cxnLst/>
            <a:rect r="r" b="b" t="t" l="l"/>
            <a:pathLst>
              <a:path h="189874" w="1518995">
                <a:moveTo>
                  <a:pt x="0" y="0"/>
                </a:moveTo>
                <a:lnTo>
                  <a:pt x="1518994" y="0"/>
                </a:lnTo>
                <a:lnTo>
                  <a:pt x="1518994" y="189875"/>
                </a:lnTo>
                <a:lnTo>
                  <a:pt x="0" y="189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2109310" y="1477567"/>
            <a:ext cx="726800" cy="726800"/>
          </a:xfrm>
          <a:custGeom>
            <a:avLst/>
            <a:gdLst/>
            <a:ahLst/>
            <a:cxnLst/>
            <a:rect r="r" b="b" t="t" l="l"/>
            <a:pathLst>
              <a:path h="726800" w="726800">
                <a:moveTo>
                  <a:pt x="0" y="0"/>
                </a:moveTo>
                <a:lnTo>
                  <a:pt x="726799" y="0"/>
                </a:lnTo>
                <a:lnTo>
                  <a:pt x="726799" y="726799"/>
                </a:lnTo>
                <a:lnTo>
                  <a:pt x="0" y="7267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2647516" y="4486076"/>
            <a:ext cx="3717381" cy="464673"/>
          </a:xfrm>
          <a:custGeom>
            <a:avLst/>
            <a:gdLst/>
            <a:ahLst/>
            <a:cxnLst/>
            <a:rect r="r" b="b" t="t" l="l"/>
            <a:pathLst>
              <a:path h="464673" w="3717381">
                <a:moveTo>
                  <a:pt x="0" y="0"/>
                </a:moveTo>
                <a:lnTo>
                  <a:pt x="3717380" y="0"/>
                </a:lnTo>
                <a:lnTo>
                  <a:pt x="3717380" y="464672"/>
                </a:lnTo>
                <a:lnTo>
                  <a:pt x="0" y="464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ysDot"/>
            <a:miter/>
          </a:ln>
        </p:spPr>
      </p:sp>
      <p:sp>
        <p:nvSpPr>
          <p:cNvPr name="Freeform 29" id="29"/>
          <p:cNvSpPr/>
          <p:nvPr/>
        </p:nvSpPr>
        <p:spPr>
          <a:xfrm flipH="false" flipV="false" rot="-10800000">
            <a:off x="2647516" y="5143500"/>
            <a:ext cx="3717381" cy="464673"/>
          </a:xfrm>
          <a:custGeom>
            <a:avLst/>
            <a:gdLst/>
            <a:ahLst/>
            <a:cxnLst/>
            <a:rect r="r" b="b" t="t" l="l"/>
            <a:pathLst>
              <a:path h="464673" w="3717381">
                <a:moveTo>
                  <a:pt x="0" y="0"/>
                </a:moveTo>
                <a:lnTo>
                  <a:pt x="3717380" y="0"/>
                </a:lnTo>
                <a:lnTo>
                  <a:pt x="3717380" y="464673"/>
                </a:lnTo>
                <a:lnTo>
                  <a:pt x="0" y="464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10250619" y="4383351"/>
            <a:ext cx="3717381" cy="464673"/>
          </a:xfrm>
          <a:custGeom>
            <a:avLst/>
            <a:gdLst/>
            <a:ahLst/>
            <a:cxnLst/>
            <a:rect r="r" b="b" t="t" l="l"/>
            <a:pathLst>
              <a:path h="464673" w="3717381">
                <a:moveTo>
                  <a:pt x="0" y="0"/>
                </a:moveTo>
                <a:lnTo>
                  <a:pt x="3717381" y="0"/>
                </a:lnTo>
                <a:lnTo>
                  <a:pt x="3717381" y="464673"/>
                </a:lnTo>
                <a:lnTo>
                  <a:pt x="0" y="464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10800000">
            <a:off x="10496592" y="5184956"/>
            <a:ext cx="3717381" cy="464673"/>
          </a:xfrm>
          <a:custGeom>
            <a:avLst/>
            <a:gdLst/>
            <a:ahLst/>
            <a:cxnLst/>
            <a:rect r="r" b="b" t="t" l="l"/>
            <a:pathLst>
              <a:path h="464673" w="3717381">
                <a:moveTo>
                  <a:pt x="0" y="0"/>
                </a:moveTo>
                <a:lnTo>
                  <a:pt x="3717381" y="0"/>
                </a:lnTo>
                <a:lnTo>
                  <a:pt x="3717381" y="464673"/>
                </a:lnTo>
                <a:lnTo>
                  <a:pt x="0" y="464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2" id="32"/>
          <p:cNvSpPr txBox="true"/>
          <p:nvPr/>
        </p:nvSpPr>
        <p:spPr>
          <a:xfrm rot="0">
            <a:off x="14747373" y="4528611"/>
            <a:ext cx="2660452" cy="7112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bang Bold"/>
              </a:rPr>
              <a:t>Etat de connexion : </a:t>
            </a:r>
          </a:p>
          <a:p>
            <a:pPr algn="ctr">
              <a:lnSpc>
                <a:spcPts val="2800"/>
              </a:lnSpc>
              <a:spcBef>
                <a:spcPct val="0"/>
              </a:spcBef>
            </a:pPr>
            <a:r>
              <a:rPr lang="en-US" sz="2000">
                <a:solidFill>
                  <a:srgbClr val="FFFFFF"/>
                </a:solidFill>
                <a:latin typeface="Abang Bold"/>
              </a:rPr>
              <a:t>On / off </a:t>
            </a:r>
          </a:p>
        </p:txBody>
      </p:sp>
      <p:sp>
        <p:nvSpPr>
          <p:cNvPr name="Freeform 33" id="33"/>
          <p:cNvSpPr/>
          <p:nvPr/>
        </p:nvSpPr>
        <p:spPr>
          <a:xfrm flipH="false" flipV="false" rot="0">
            <a:off x="7272579" y="1404817"/>
            <a:ext cx="726800" cy="726800"/>
          </a:xfrm>
          <a:custGeom>
            <a:avLst/>
            <a:gdLst/>
            <a:ahLst/>
            <a:cxnLst/>
            <a:rect r="r" b="b" t="t" l="l"/>
            <a:pathLst>
              <a:path h="726800" w="726800">
                <a:moveTo>
                  <a:pt x="0" y="0"/>
                </a:moveTo>
                <a:lnTo>
                  <a:pt x="726800" y="0"/>
                </a:lnTo>
                <a:lnTo>
                  <a:pt x="726800" y="726800"/>
                </a:lnTo>
                <a:lnTo>
                  <a:pt x="0" y="726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12326708" y="7988058"/>
            <a:ext cx="726800" cy="726800"/>
          </a:xfrm>
          <a:custGeom>
            <a:avLst/>
            <a:gdLst/>
            <a:ahLst/>
            <a:cxnLst/>
            <a:rect r="r" b="b" t="t" l="l"/>
            <a:pathLst>
              <a:path h="726800" w="726800">
                <a:moveTo>
                  <a:pt x="0" y="0"/>
                </a:moveTo>
                <a:lnTo>
                  <a:pt x="726799" y="0"/>
                </a:lnTo>
                <a:lnTo>
                  <a:pt x="726799" y="726799"/>
                </a:lnTo>
                <a:lnTo>
                  <a:pt x="0" y="7267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5" id="35"/>
          <p:cNvSpPr txBox="true"/>
          <p:nvPr/>
        </p:nvSpPr>
        <p:spPr>
          <a:xfrm rot="0">
            <a:off x="12355283" y="1595755"/>
            <a:ext cx="4232413" cy="1416331"/>
          </a:xfrm>
          <a:prstGeom prst="rect">
            <a:avLst/>
          </a:prstGeom>
        </p:spPr>
        <p:txBody>
          <a:bodyPr anchor="t" rtlCol="false" tIns="0" lIns="0" bIns="0" rIns="0">
            <a:spAutoFit/>
          </a:bodyPr>
          <a:lstStyle/>
          <a:p>
            <a:pPr algn="ctr">
              <a:lnSpc>
                <a:spcPts val="3701"/>
              </a:lnSpc>
              <a:spcBef>
                <a:spcPct val="0"/>
              </a:spcBef>
            </a:pPr>
            <a:r>
              <a:rPr lang="en-US" sz="2644">
                <a:solidFill>
                  <a:srgbClr val="FFFFFF"/>
                </a:solidFill>
                <a:latin typeface="Abang Bold"/>
              </a:rPr>
              <a:t>Excution</a:t>
            </a:r>
          </a:p>
          <a:p>
            <a:pPr algn="ctr">
              <a:lnSpc>
                <a:spcPts val="3701"/>
              </a:lnSpc>
              <a:spcBef>
                <a:spcPct val="0"/>
              </a:spcBef>
            </a:pPr>
            <a:r>
              <a:rPr lang="en-US" sz="2644">
                <a:solidFill>
                  <a:srgbClr val="FFFFFF"/>
                </a:solidFill>
                <a:latin typeface="Abang Bold"/>
              </a:rPr>
              <a:t> ou </a:t>
            </a:r>
          </a:p>
          <a:p>
            <a:pPr algn="ctr">
              <a:lnSpc>
                <a:spcPts val="3701"/>
              </a:lnSpc>
              <a:spcBef>
                <a:spcPct val="0"/>
              </a:spcBef>
            </a:pPr>
            <a:r>
              <a:rPr lang="en-US" sz="2644">
                <a:solidFill>
                  <a:srgbClr val="FFFFFF"/>
                </a:solidFill>
                <a:latin typeface="Abang Bold"/>
              </a:rPr>
              <a:t>demande de connection </a:t>
            </a:r>
          </a:p>
        </p:txBody>
      </p:sp>
      <p:sp>
        <p:nvSpPr>
          <p:cNvPr name="Freeform 36" id="36"/>
          <p:cNvSpPr/>
          <p:nvPr/>
        </p:nvSpPr>
        <p:spPr>
          <a:xfrm flipH="false" flipV="false" rot="0">
            <a:off x="10068234" y="1840967"/>
            <a:ext cx="1863247" cy="232906"/>
          </a:xfrm>
          <a:custGeom>
            <a:avLst/>
            <a:gdLst/>
            <a:ahLst/>
            <a:cxnLst/>
            <a:rect r="r" b="b" t="t" l="l"/>
            <a:pathLst>
              <a:path h="232906" w="1863247">
                <a:moveTo>
                  <a:pt x="0" y="0"/>
                </a:moveTo>
                <a:lnTo>
                  <a:pt x="1863247" y="0"/>
                </a:lnTo>
                <a:lnTo>
                  <a:pt x="1863247" y="232905"/>
                </a:lnTo>
                <a:lnTo>
                  <a:pt x="0" y="2329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7" id="37"/>
          <p:cNvSpPr txBox="true"/>
          <p:nvPr/>
        </p:nvSpPr>
        <p:spPr>
          <a:xfrm rot="0">
            <a:off x="12109310" y="8143495"/>
            <a:ext cx="1652349" cy="3587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bang Bold"/>
              </a:rPr>
              <a:t>           Off  / on</a:t>
            </a:r>
          </a:p>
        </p:txBody>
      </p:sp>
      <p:sp>
        <p:nvSpPr>
          <p:cNvPr name="Freeform 38" id="38"/>
          <p:cNvSpPr/>
          <p:nvPr/>
        </p:nvSpPr>
        <p:spPr>
          <a:xfrm flipH="false" flipV="false" rot="0">
            <a:off x="10068234" y="8307196"/>
            <a:ext cx="1863247" cy="232906"/>
          </a:xfrm>
          <a:custGeom>
            <a:avLst/>
            <a:gdLst/>
            <a:ahLst/>
            <a:cxnLst/>
            <a:rect r="r" b="b" t="t" l="l"/>
            <a:pathLst>
              <a:path h="232906" w="1863247">
                <a:moveTo>
                  <a:pt x="0" y="0"/>
                </a:moveTo>
                <a:lnTo>
                  <a:pt x="1863247" y="0"/>
                </a:lnTo>
                <a:lnTo>
                  <a:pt x="1863247" y="232906"/>
                </a:lnTo>
                <a:lnTo>
                  <a:pt x="0" y="23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9" id="39"/>
          <p:cNvSpPr/>
          <p:nvPr/>
        </p:nvSpPr>
        <p:spPr>
          <a:xfrm flipH="false" flipV="false" rot="0">
            <a:off x="7192755" y="3678745"/>
            <a:ext cx="1388737" cy="1388737"/>
          </a:xfrm>
          <a:custGeom>
            <a:avLst/>
            <a:gdLst/>
            <a:ahLst/>
            <a:cxnLst/>
            <a:rect r="r" b="b" t="t" l="l"/>
            <a:pathLst>
              <a:path h="1388737" w="1388737">
                <a:moveTo>
                  <a:pt x="0" y="0"/>
                </a:moveTo>
                <a:lnTo>
                  <a:pt x="1388738" y="0"/>
                </a:lnTo>
                <a:lnTo>
                  <a:pt x="1388738" y="1388737"/>
                </a:lnTo>
                <a:lnTo>
                  <a:pt x="0" y="1388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31840"/>
        </a:solidFill>
      </p:bgPr>
    </p:bg>
    <p:spTree>
      <p:nvGrpSpPr>
        <p:cNvPr id="1" name=""/>
        <p:cNvGrpSpPr/>
        <p:nvPr/>
      </p:nvGrpSpPr>
      <p:grpSpPr>
        <a:xfrm>
          <a:off x="0" y="0"/>
          <a:ext cx="0" cy="0"/>
          <a:chOff x="0" y="0"/>
          <a:chExt cx="0" cy="0"/>
        </a:xfrm>
      </p:grpSpPr>
      <p:sp>
        <p:nvSpPr>
          <p:cNvPr name="AutoShape 2" id="2"/>
          <p:cNvSpPr/>
          <p:nvPr/>
        </p:nvSpPr>
        <p:spPr>
          <a:xfrm rot="0">
            <a:off x="12326708" y="852425"/>
            <a:ext cx="6492240"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7079282" y="9429133"/>
            <a:ext cx="12970765"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4506206" y="9391033"/>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11987" y="789507"/>
            <a:ext cx="3243296" cy="478386"/>
          </a:xfrm>
          <a:custGeom>
            <a:avLst/>
            <a:gdLst/>
            <a:ahLst/>
            <a:cxnLst/>
            <a:rect r="r" b="b" t="t" l="l"/>
            <a:pathLst>
              <a:path h="478386" w="3243296">
                <a:moveTo>
                  <a:pt x="0" y="0"/>
                </a:moveTo>
                <a:lnTo>
                  <a:pt x="3243296" y="0"/>
                </a:lnTo>
                <a:lnTo>
                  <a:pt x="3243296" y="478386"/>
                </a:lnTo>
                <a:lnTo>
                  <a:pt x="0" y="478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65382" y="2404262"/>
            <a:ext cx="11023484" cy="6263989"/>
          </a:xfrm>
          <a:custGeom>
            <a:avLst/>
            <a:gdLst/>
            <a:ahLst/>
            <a:cxnLst/>
            <a:rect r="r" b="b" t="t" l="l"/>
            <a:pathLst>
              <a:path h="6263989" w="11023484">
                <a:moveTo>
                  <a:pt x="0" y="0"/>
                </a:moveTo>
                <a:lnTo>
                  <a:pt x="11023484" y="0"/>
                </a:lnTo>
                <a:lnTo>
                  <a:pt x="11023484" y="6263989"/>
                </a:lnTo>
                <a:lnTo>
                  <a:pt x="0" y="6263989"/>
                </a:lnTo>
                <a:lnTo>
                  <a:pt x="0" y="0"/>
                </a:lnTo>
                <a:close/>
              </a:path>
            </a:pathLst>
          </a:custGeom>
          <a:blipFill>
            <a:blip r:embed="rId4"/>
            <a:stretch>
              <a:fillRect l="0" t="0" r="0" b="0"/>
            </a:stretch>
          </a:blipFill>
        </p:spPr>
      </p:sp>
      <p:sp>
        <p:nvSpPr>
          <p:cNvPr name="TextBox 7" id="7"/>
          <p:cNvSpPr txBox="true"/>
          <p:nvPr/>
        </p:nvSpPr>
        <p:spPr>
          <a:xfrm rot="0">
            <a:off x="1038225" y="895350"/>
            <a:ext cx="6798420" cy="786130"/>
          </a:xfrm>
          <a:prstGeom prst="rect">
            <a:avLst/>
          </a:prstGeom>
        </p:spPr>
        <p:txBody>
          <a:bodyPr anchor="t" rtlCol="false" tIns="0" lIns="0" bIns="0" rIns="0">
            <a:spAutoFit/>
          </a:bodyPr>
          <a:lstStyle/>
          <a:p>
            <a:pPr>
              <a:lnSpc>
                <a:spcPts val="6019"/>
              </a:lnSpc>
            </a:pPr>
            <a:r>
              <a:rPr lang="en-US" sz="4299">
                <a:solidFill>
                  <a:srgbClr val="FFFFFF"/>
                </a:solidFill>
                <a:latin typeface="Abang Bold"/>
              </a:rPr>
              <a:t>Architecture DE ID1fs :</a:t>
            </a:r>
            <a:r>
              <a:rPr lang="en-US" sz="4299">
                <a:solidFill>
                  <a:srgbClr val="FFFFFF"/>
                </a:solidFill>
                <a:latin typeface="Abang Bold"/>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729848" y="1199363"/>
            <a:ext cx="10828304" cy="1215390"/>
          </a:xfrm>
          <a:prstGeom prst="rect">
            <a:avLst/>
          </a:prstGeom>
        </p:spPr>
        <p:txBody>
          <a:bodyPr anchor="t" rtlCol="false" tIns="0" lIns="0" bIns="0" rIns="0">
            <a:spAutoFit/>
          </a:bodyPr>
          <a:lstStyle/>
          <a:p>
            <a:pPr algn="ctr">
              <a:lnSpc>
                <a:spcPts val="8880"/>
              </a:lnSpc>
            </a:pPr>
            <a:r>
              <a:rPr lang="en-US" sz="8000">
                <a:solidFill>
                  <a:srgbClr val="FFFFFF"/>
                </a:solidFill>
                <a:latin typeface="Abang"/>
              </a:rPr>
              <a:t>Plan </a:t>
            </a:r>
          </a:p>
        </p:txBody>
      </p:sp>
      <p:sp>
        <p:nvSpPr>
          <p:cNvPr name="AutoShape 4" id="4"/>
          <p:cNvSpPr/>
          <p:nvPr/>
        </p:nvSpPr>
        <p:spPr>
          <a:xfrm rot="0">
            <a:off x="5260076" y="2462378"/>
            <a:ext cx="7767848" cy="0"/>
          </a:xfrm>
          <a:prstGeom prst="line">
            <a:avLst/>
          </a:prstGeom>
          <a:ln cap="flat" w="28575">
            <a:solidFill>
              <a:srgbClr val="FFFFFF"/>
            </a:solidFill>
            <a:prstDash val="solid"/>
            <a:headEnd type="oval" len="lg" w="lg"/>
            <a:tailEnd type="oval" len="lg" w="lg"/>
          </a:ln>
        </p:spPr>
      </p:sp>
      <p:sp>
        <p:nvSpPr>
          <p:cNvPr name="TextBox 5" id="5"/>
          <p:cNvSpPr txBox="true"/>
          <p:nvPr/>
        </p:nvSpPr>
        <p:spPr>
          <a:xfrm rot="0">
            <a:off x="-1078441" y="3996812"/>
            <a:ext cx="6589994" cy="567690"/>
          </a:xfrm>
          <a:prstGeom prst="rect">
            <a:avLst/>
          </a:prstGeom>
        </p:spPr>
        <p:txBody>
          <a:bodyPr anchor="t" rtlCol="false" tIns="0" lIns="0" bIns="0" rIns="0">
            <a:spAutoFit/>
          </a:bodyPr>
          <a:lstStyle/>
          <a:p>
            <a:pPr algn="r">
              <a:lnSpc>
                <a:spcPts val="4079"/>
              </a:lnSpc>
            </a:pPr>
            <a:r>
              <a:rPr lang="en-US" sz="3999">
                <a:solidFill>
                  <a:srgbClr val="FFFFFF"/>
                </a:solidFill>
                <a:latin typeface="Abang"/>
              </a:rPr>
              <a:t>Introduction.</a:t>
            </a:r>
          </a:p>
        </p:txBody>
      </p:sp>
      <p:sp>
        <p:nvSpPr>
          <p:cNvPr name="TextBox 6" id="6"/>
          <p:cNvSpPr txBox="true"/>
          <p:nvPr/>
        </p:nvSpPr>
        <p:spPr>
          <a:xfrm rot="0">
            <a:off x="1028700" y="5749404"/>
            <a:ext cx="6389563" cy="567690"/>
          </a:xfrm>
          <a:prstGeom prst="rect">
            <a:avLst/>
          </a:prstGeom>
        </p:spPr>
        <p:txBody>
          <a:bodyPr anchor="t" rtlCol="false" tIns="0" lIns="0" bIns="0" rIns="0">
            <a:spAutoFit/>
          </a:bodyPr>
          <a:lstStyle/>
          <a:p>
            <a:pPr algn="r">
              <a:lnSpc>
                <a:spcPts val="4079"/>
              </a:lnSpc>
            </a:pPr>
            <a:r>
              <a:rPr lang="en-US" sz="3999">
                <a:solidFill>
                  <a:srgbClr val="FFFFFF"/>
                </a:solidFill>
                <a:latin typeface="Abang"/>
              </a:rPr>
              <a:t>L’étude de l’existant</a:t>
            </a:r>
          </a:p>
        </p:txBody>
      </p:sp>
      <p:sp>
        <p:nvSpPr>
          <p:cNvPr name="TextBox 7" id="7"/>
          <p:cNvSpPr txBox="true"/>
          <p:nvPr/>
        </p:nvSpPr>
        <p:spPr>
          <a:xfrm rot="0">
            <a:off x="434851" y="7470254"/>
            <a:ext cx="6589994" cy="567690"/>
          </a:xfrm>
          <a:prstGeom prst="rect">
            <a:avLst/>
          </a:prstGeom>
        </p:spPr>
        <p:txBody>
          <a:bodyPr anchor="t" rtlCol="false" tIns="0" lIns="0" bIns="0" rIns="0">
            <a:spAutoFit/>
          </a:bodyPr>
          <a:lstStyle/>
          <a:p>
            <a:pPr algn="r">
              <a:lnSpc>
                <a:spcPts val="4079"/>
              </a:lnSpc>
            </a:pPr>
            <a:r>
              <a:rPr lang="en-US" sz="3999">
                <a:solidFill>
                  <a:srgbClr val="FFFFFF"/>
                </a:solidFill>
                <a:latin typeface="Abang"/>
              </a:rPr>
              <a:t>Outils &amp; Méthodes.</a:t>
            </a:r>
          </a:p>
        </p:txBody>
      </p:sp>
      <p:sp>
        <p:nvSpPr>
          <p:cNvPr name="TextBox 8" id="8"/>
          <p:cNvSpPr txBox="true"/>
          <p:nvPr/>
        </p:nvSpPr>
        <p:spPr>
          <a:xfrm rot="0">
            <a:off x="12297227" y="3996812"/>
            <a:ext cx="6857444" cy="567690"/>
          </a:xfrm>
          <a:prstGeom prst="rect">
            <a:avLst/>
          </a:prstGeom>
        </p:spPr>
        <p:txBody>
          <a:bodyPr anchor="t" rtlCol="false" tIns="0" lIns="0" bIns="0" rIns="0">
            <a:spAutoFit/>
          </a:bodyPr>
          <a:lstStyle/>
          <a:p>
            <a:pPr>
              <a:lnSpc>
                <a:spcPts val="4079"/>
              </a:lnSpc>
            </a:pPr>
            <a:r>
              <a:rPr lang="en-US" sz="3999">
                <a:solidFill>
                  <a:srgbClr val="FFFFFF"/>
                </a:solidFill>
                <a:latin typeface="Abang"/>
              </a:rPr>
              <a:t>Conception</a:t>
            </a:r>
          </a:p>
        </p:txBody>
      </p:sp>
      <p:sp>
        <p:nvSpPr>
          <p:cNvPr name="TextBox 9" id="9"/>
          <p:cNvSpPr txBox="true"/>
          <p:nvPr/>
        </p:nvSpPr>
        <p:spPr>
          <a:xfrm rot="0">
            <a:off x="11814503" y="4932159"/>
            <a:ext cx="5638244" cy="1596390"/>
          </a:xfrm>
          <a:prstGeom prst="rect">
            <a:avLst/>
          </a:prstGeom>
        </p:spPr>
        <p:txBody>
          <a:bodyPr anchor="t" rtlCol="false" tIns="0" lIns="0" bIns="0" rIns="0">
            <a:spAutoFit/>
          </a:bodyPr>
          <a:lstStyle/>
          <a:p>
            <a:pPr algn="ctr">
              <a:lnSpc>
                <a:spcPts val="4080"/>
              </a:lnSpc>
            </a:pPr>
            <a:r>
              <a:rPr lang="en-US" sz="4000">
                <a:solidFill>
                  <a:srgbClr val="FFFFFF"/>
                </a:solidFill>
                <a:latin typeface="Abang"/>
              </a:rPr>
              <a:t>Tableau récapitulatif des commandes.</a:t>
            </a:r>
          </a:p>
        </p:txBody>
      </p:sp>
      <p:sp>
        <p:nvSpPr>
          <p:cNvPr name="TextBox 10" id="10"/>
          <p:cNvSpPr txBox="true"/>
          <p:nvPr/>
        </p:nvSpPr>
        <p:spPr>
          <a:xfrm rot="0">
            <a:off x="12297227" y="7470254"/>
            <a:ext cx="6857444" cy="567690"/>
          </a:xfrm>
          <a:prstGeom prst="rect">
            <a:avLst/>
          </a:prstGeom>
        </p:spPr>
        <p:txBody>
          <a:bodyPr anchor="t" rtlCol="false" tIns="0" lIns="0" bIns="0" rIns="0">
            <a:spAutoFit/>
          </a:bodyPr>
          <a:lstStyle/>
          <a:p>
            <a:pPr>
              <a:lnSpc>
                <a:spcPts val="4079"/>
              </a:lnSpc>
            </a:pPr>
            <a:r>
              <a:rPr lang="en-US" sz="3999">
                <a:solidFill>
                  <a:srgbClr val="FFFFFF"/>
                </a:solidFill>
                <a:latin typeface="Abang"/>
              </a:rPr>
              <a:t>Distribution</a:t>
            </a:r>
          </a:p>
        </p:txBody>
      </p:sp>
      <p:sp>
        <p:nvSpPr>
          <p:cNvPr name="TextBox 11" id="11"/>
          <p:cNvSpPr txBox="true"/>
          <p:nvPr/>
        </p:nvSpPr>
        <p:spPr>
          <a:xfrm rot="0">
            <a:off x="-1895233" y="3295651"/>
            <a:ext cx="3544818" cy="1428749"/>
          </a:xfrm>
          <a:prstGeom prst="rect">
            <a:avLst/>
          </a:prstGeom>
        </p:spPr>
        <p:txBody>
          <a:bodyPr anchor="t" rtlCol="false" tIns="0" lIns="0" bIns="0" rIns="0">
            <a:spAutoFit/>
          </a:bodyPr>
          <a:lstStyle/>
          <a:p>
            <a:pPr algn="r">
              <a:lnSpc>
                <a:spcPts val="10199"/>
              </a:lnSpc>
            </a:pPr>
            <a:r>
              <a:rPr lang="en-US" sz="9999">
                <a:solidFill>
                  <a:srgbClr val="FFFFFF"/>
                </a:solidFill>
                <a:latin typeface="Abang"/>
              </a:rPr>
              <a:t>01</a:t>
            </a:r>
          </a:p>
        </p:txBody>
      </p:sp>
      <p:sp>
        <p:nvSpPr>
          <p:cNvPr name="TextBox 12" id="12"/>
          <p:cNvSpPr txBox="true"/>
          <p:nvPr/>
        </p:nvSpPr>
        <p:spPr>
          <a:xfrm rot="0">
            <a:off x="-1895233" y="5039792"/>
            <a:ext cx="3544818" cy="1428749"/>
          </a:xfrm>
          <a:prstGeom prst="rect">
            <a:avLst/>
          </a:prstGeom>
        </p:spPr>
        <p:txBody>
          <a:bodyPr anchor="t" rtlCol="false" tIns="0" lIns="0" bIns="0" rIns="0">
            <a:spAutoFit/>
          </a:bodyPr>
          <a:lstStyle/>
          <a:p>
            <a:pPr algn="r">
              <a:lnSpc>
                <a:spcPts val="10199"/>
              </a:lnSpc>
            </a:pPr>
            <a:r>
              <a:rPr lang="en-US" sz="9999">
                <a:solidFill>
                  <a:srgbClr val="FFFFFF"/>
                </a:solidFill>
                <a:latin typeface="Abang"/>
              </a:rPr>
              <a:t>02</a:t>
            </a:r>
          </a:p>
        </p:txBody>
      </p:sp>
      <p:sp>
        <p:nvSpPr>
          <p:cNvPr name="TextBox 13" id="13"/>
          <p:cNvSpPr txBox="true"/>
          <p:nvPr/>
        </p:nvSpPr>
        <p:spPr>
          <a:xfrm rot="0">
            <a:off x="-1895233" y="6760641"/>
            <a:ext cx="3544818" cy="1428749"/>
          </a:xfrm>
          <a:prstGeom prst="rect">
            <a:avLst/>
          </a:prstGeom>
        </p:spPr>
        <p:txBody>
          <a:bodyPr anchor="t" rtlCol="false" tIns="0" lIns="0" bIns="0" rIns="0">
            <a:spAutoFit/>
          </a:bodyPr>
          <a:lstStyle/>
          <a:p>
            <a:pPr algn="r">
              <a:lnSpc>
                <a:spcPts val="10199"/>
              </a:lnSpc>
            </a:pPr>
            <a:r>
              <a:rPr lang="en-US" sz="9999">
                <a:solidFill>
                  <a:srgbClr val="FFFFFF"/>
                </a:solidFill>
                <a:latin typeface="Abang"/>
              </a:rPr>
              <a:t>03</a:t>
            </a:r>
          </a:p>
        </p:txBody>
      </p:sp>
      <p:sp>
        <p:nvSpPr>
          <p:cNvPr name="TextBox 14" id="14"/>
          <p:cNvSpPr txBox="true"/>
          <p:nvPr/>
        </p:nvSpPr>
        <p:spPr>
          <a:xfrm rot="0">
            <a:off x="10705664" y="3287200"/>
            <a:ext cx="3544818" cy="1428749"/>
          </a:xfrm>
          <a:prstGeom prst="rect">
            <a:avLst/>
          </a:prstGeom>
        </p:spPr>
        <p:txBody>
          <a:bodyPr anchor="t" rtlCol="false" tIns="0" lIns="0" bIns="0" rIns="0">
            <a:spAutoFit/>
          </a:bodyPr>
          <a:lstStyle/>
          <a:p>
            <a:pPr algn="just">
              <a:lnSpc>
                <a:spcPts val="10199"/>
              </a:lnSpc>
            </a:pPr>
            <a:r>
              <a:rPr lang="en-US" sz="9999">
                <a:solidFill>
                  <a:srgbClr val="FFFFFF"/>
                </a:solidFill>
                <a:latin typeface="Abang"/>
              </a:rPr>
              <a:t>04</a:t>
            </a:r>
          </a:p>
        </p:txBody>
      </p:sp>
      <p:sp>
        <p:nvSpPr>
          <p:cNvPr name="TextBox 15" id="15"/>
          <p:cNvSpPr txBox="true"/>
          <p:nvPr/>
        </p:nvSpPr>
        <p:spPr>
          <a:xfrm rot="0">
            <a:off x="10705664" y="5039792"/>
            <a:ext cx="3544818" cy="1428749"/>
          </a:xfrm>
          <a:prstGeom prst="rect">
            <a:avLst/>
          </a:prstGeom>
        </p:spPr>
        <p:txBody>
          <a:bodyPr anchor="t" rtlCol="false" tIns="0" lIns="0" bIns="0" rIns="0">
            <a:spAutoFit/>
          </a:bodyPr>
          <a:lstStyle/>
          <a:p>
            <a:pPr algn="just">
              <a:lnSpc>
                <a:spcPts val="10199"/>
              </a:lnSpc>
            </a:pPr>
            <a:r>
              <a:rPr lang="en-US" sz="9999">
                <a:solidFill>
                  <a:srgbClr val="FFFFFF"/>
                </a:solidFill>
                <a:latin typeface="Abang"/>
              </a:rPr>
              <a:t>05</a:t>
            </a:r>
          </a:p>
        </p:txBody>
      </p:sp>
      <p:sp>
        <p:nvSpPr>
          <p:cNvPr name="TextBox 16" id="16"/>
          <p:cNvSpPr txBox="true"/>
          <p:nvPr/>
        </p:nvSpPr>
        <p:spPr>
          <a:xfrm rot="0">
            <a:off x="10705664" y="6760641"/>
            <a:ext cx="3544818" cy="1428749"/>
          </a:xfrm>
          <a:prstGeom prst="rect">
            <a:avLst/>
          </a:prstGeom>
        </p:spPr>
        <p:txBody>
          <a:bodyPr anchor="t" rtlCol="false" tIns="0" lIns="0" bIns="0" rIns="0">
            <a:spAutoFit/>
          </a:bodyPr>
          <a:lstStyle/>
          <a:p>
            <a:pPr algn="just">
              <a:lnSpc>
                <a:spcPts val="10199"/>
              </a:lnSpc>
            </a:pPr>
            <a:r>
              <a:rPr lang="en-US" sz="9999">
                <a:solidFill>
                  <a:srgbClr val="FFFFFF"/>
                </a:solidFill>
                <a:latin typeface="Abang"/>
              </a:rPr>
              <a:t>06</a:t>
            </a:r>
          </a:p>
        </p:txBody>
      </p:sp>
      <p:sp>
        <p:nvSpPr>
          <p:cNvPr name="Freeform 17" id="17"/>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true" flipV="true" rot="0">
            <a:off x="1104173" y="40767"/>
            <a:ext cx="2625675" cy="3282094"/>
          </a:xfrm>
          <a:custGeom>
            <a:avLst/>
            <a:gdLst/>
            <a:ahLst/>
            <a:cxnLst/>
            <a:rect r="r" b="b" t="t" l="l"/>
            <a:pathLst>
              <a:path h="3282094" w="2625675">
                <a:moveTo>
                  <a:pt x="2625675" y="3282095"/>
                </a:moveTo>
                <a:lnTo>
                  <a:pt x="0" y="3282095"/>
                </a:lnTo>
                <a:lnTo>
                  <a:pt x="0" y="0"/>
                </a:lnTo>
                <a:lnTo>
                  <a:pt x="2625675" y="0"/>
                </a:lnTo>
                <a:lnTo>
                  <a:pt x="2625675" y="3282095"/>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AutoShape 3" id="3"/>
          <p:cNvSpPr/>
          <p:nvPr/>
        </p:nvSpPr>
        <p:spPr>
          <a:xfrm rot="0">
            <a:off x="12326708" y="852425"/>
            <a:ext cx="6492240"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7079282" y="9429133"/>
            <a:ext cx="12970765"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4506206" y="9391033"/>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111987" y="789507"/>
            <a:ext cx="3243296" cy="478386"/>
          </a:xfrm>
          <a:custGeom>
            <a:avLst/>
            <a:gdLst/>
            <a:ahLst/>
            <a:cxnLst/>
            <a:rect r="r" b="b" t="t" l="l"/>
            <a:pathLst>
              <a:path h="478386" w="3243296">
                <a:moveTo>
                  <a:pt x="0" y="0"/>
                </a:moveTo>
                <a:lnTo>
                  <a:pt x="3243296" y="0"/>
                </a:lnTo>
                <a:lnTo>
                  <a:pt x="3243296" y="478386"/>
                </a:lnTo>
                <a:lnTo>
                  <a:pt x="0" y="478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2936516"/>
            <a:ext cx="2249155" cy="2206984"/>
          </a:xfrm>
          <a:custGeom>
            <a:avLst/>
            <a:gdLst/>
            <a:ahLst/>
            <a:cxnLst/>
            <a:rect r="r" b="b" t="t" l="l"/>
            <a:pathLst>
              <a:path h="2206984" w="2249155">
                <a:moveTo>
                  <a:pt x="0" y="0"/>
                </a:moveTo>
                <a:lnTo>
                  <a:pt x="2249155" y="0"/>
                </a:lnTo>
                <a:lnTo>
                  <a:pt x="2249155" y="2206984"/>
                </a:lnTo>
                <a:lnTo>
                  <a:pt x="0" y="22069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86346" y="6105525"/>
            <a:ext cx="1991509" cy="2512945"/>
          </a:xfrm>
          <a:custGeom>
            <a:avLst/>
            <a:gdLst/>
            <a:ahLst/>
            <a:cxnLst/>
            <a:rect r="r" b="b" t="t" l="l"/>
            <a:pathLst>
              <a:path h="2512945" w="1991509">
                <a:moveTo>
                  <a:pt x="0" y="0"/>
                </a:moveTo>
                <a:lnTo>
                  <a:pt x="1991509" y="0"/>
                </a:lnTo>
                <a:lnTo>
                  <a:pt x="1991509" y="2512945"/>
                </a:lnTo>
                <a:lnTo>
                  <a:pt x="0" y="2512945"/>
                </a:lnTo>
                <a:lnTo>
                  <a:pt x="0" y="0"/>
                </a:lnTo>
                <a:close/>
              </a:path>
            </a:pathLst>
          </a:custGeom>
          <a:blipFill>
            <a:blip r:embed="rId7"/>
            <a:stretch>
              <a:fillRect l="0" t="0" r="0" b="0"/>
            </a:stretch>
          </a:blipFill>
        </p:spPr>
      </p:sp>
      <p:sp>
        <p:nvSpPr>
          <p:cNvPr name="Freeform 9" id="9"/>
          <p:cNvSpPr/>
          <p:nvPr/>
        </p:nvSpPr>
        <p:spPr>
          <a:xfrm flipH="false" flipV="false" rot="0">
            <a:off x="4771543" y="2678130"/>
            <a:ext cx="3493011" cy="2724548"/>
          </a:xfrm>
          <a:custGeom>
            <a:avLst/>
            <a:gdLst/>
            <a:ahLst/>
            <a:cxnLst/>
            <a:rect r="r" b="b" t="t" l="l"/>
            <a:pathLst>
              <a:path h="2724548" w="3493011">
                <a:moveTo>
                  <a:pt x="0" y="0"/>
                </a:moveTo>
                <a:lnTo>
                  <a:pt x="3493011" y="0"/>
                </a:lnTo>
                <a:lnTo>
                  <a:pt x="3493011" y="2724548"/>
                </a:lnTo>
                <a:lnTo>
                  <a:pt x="0" y="27245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094191" y="6105525"/>
            <a:ext cx="3170363" cy="2504587"/>
          </a:xfrm>
          <a:custGeom>
            <a:avLst/>
            <a:gdLst/>
            <a:ahLst/>
            <a:cxnLst/>
            <a:rect r="r" b="b" t="t" l="l"/>
            <a:pathLst>
              <a:path h="2504587" w="3170363">
                <a:moveTo>
                  <a:pt x="0" y="0"/>
                </a:moveTo>
                <a:lnTo>
                  <a:pt x="3170363" y="0"/>
                </a:lnTo>
                <a:lnTo>
                  <a:pt x="3170363" y="2504587"/>
                </a:lnTo>
                <a:lnTo>
                  <a:pt x="0" y="2504587"/>
                </a:lnTo>
                <a:lnTo>
                  <a:pt x="0" y="0"/>
                </a:lnTo>
                <a:close/>
              </a:path>
            </a:pathLst>
          </a:custGeom>
          <a:blipFill>
            <a:blip r:embed="rId10"/>
            <a:stretch>
              <a:fillRect l="0" t="0" r="0" b="0"/>
            </a:stretch>
          </a:blipFill>
        </p:spPr>
      </p:sp>
      <p:sp>
        <p:nvSpPr>
          <p:cNvPr name="AutoShape 11" id="11"/>
          <p:cNvSpPr/>
          <p:nvPr/>
        </p:nvSpPr>
        <p:spPr>
          <a:xfrm>
            <a:off x="3277855" y="4040008"/>
            <a:ext cx="1493687" cy="396"/>
          </a:xfrm>
          <a:prstGeom prst="line">
            <a:avLst/>
          </a:prstGeom>
          <a:ln cap="flat" w="38100">
            <a:solidFill>
              <a:srgbClr val="FFFFFF"/>
            </a:solidFill>
            <a:prstDash val="solid"/>
            <a:headEnd type="none" len="sm" w="sm"/>
            <a:tailEnd type="triangle" len="med" w="lg"/>
          </a:ln>
        </p:spPr>
      </p:sp>
      <p:sp>
        <p:nvSpPr>
          <p:cNvPr name="AutoShape 12" id="12"/>
          <p:cNvSpPr/>
          <p:nvPr/>
        </p:nvSpPr>
        <p:spPr>
          <a:xfrm flipV="true">
            <a:off x="3393414" y="7357818"/>
            <a:ext cx="1700777" cy="2460"/>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13915142" y="1466496"/>
            <a:ext cx="3618512" cy="2940041"/>
          </a:xfrm>
          <a:custGeom>
            <a:avLst/>
            <a:gdLst/>
            <a:ahLst/>
            <a:cxnLst/>
            <a:rect r="r" b="b" t="t" l="l"/>
            <a:pathLst>
              <a:path h="2940041" w="3618512">
                <a:moveTo>
                  <a:pt x="0" y="0"/>
                </a:moveTo>
                <a:lnTo>
                  <a:pt x="3618512" y="0"/>
                </a:lnTo>
                <a:lnTo>
                  <a:pt x="3618512" y="2940041"/>
                </a:lnTo>
                <a:lnTo>
                  <a:pt x="0" y="29400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4171493" y="6105525"/>
            <a:ext cx="3087807" cy="2423929"/>
          </a:xfrm>
          <a:custGeom>
            <a:avLst/>
            <a:gdLst/>
            <a:ahLst/>
            <a:cxnLst/>
            <a:rect r="r" b="b" t="t" l="l"/>
            <a:pathLst>
              <a:path h="2423929" w="3087807">
                <a:moveTo>
                  <a:pt x="0" y="0"/>
                </a:moveTo>
                <a:lnTo>
                  <a:pt x="3087807" y="0"/>
                </a:lnTo>
                <a:lnTo>
                  <a:pt x="3087807" y="2423929"/>
                </a:lnTo>
                <a:lnTo>
                  <a:pt x="0" y="24239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028700" y="427153"/>
            <a:ext cx="5605222" cy="1548130"/>
          </a:xfrm>
          <a:prstGeom prst="rect">
            <a:avLst/>
          </a:prstGeom>
        </p:spPr>
        <p:txBody>
          <a:bodyPr anchor="t" rtlCol="false" tIns="0" lIns="0" bIns="0" rIns="0">
            <a:spAutoFit/>
          </a:bodyPr>
          <a:lstStyle/>
          <a:p>
            <a:pPr algn="ctr">
              <a:lnSpc>
                <a:spcPts val="6019"/>
              </a:lnSpc>
              <a:spcBef>
                <a:spcPct val="0"/>
              </a:spcBef>
            </a:pPr>
            <a:r>
              <a:rPr lang="en-US" sz="4299">
                <a:solidFill>
                  <a:srgbClr val="FFFFFF"/>
                </a:solidFill>
                <a:latin typeface="Abang Bold"/>
              </a:rPr>
              <a:t>4-3-La philosophie de notre système :</a:t>
            </a:r>
          </a:p>
        </p:txBody>
      </p:sp>
      <p:grpSp>
        <p:nvGrpSpPr>
          <p:cNvPr name="Group 16" id="16"/>
          <p:cNvGrpSpPr/>
          <p:nvPr/>
        </p:nvGrpSpPr>
        <p:grpSpPr>
          <a:xfrm rot="0">
            <a:off x="9144000" y="3289179"/>
            <a:ext cx="5784428" cy="2113499"/>
            <a:chOff x="0" y="0"/>
            <a:chExt cx="7712571" cy="2817999"/>
          </a:xfrm>
        </p:grpSpPr>
        <p:sp>
          <p:nvSpPr>
            <p:cNvPr name="TextBox 17" id="17"/>
            <p:cNvSpPr txBox="true"/>
            <p:nvPr/>
          </p:nvSpPr>
          <p:spPr>
            <a:xfrm rot="0">
              <a:off x="0" y="247650"/>
              <a:ext cx="7712571" cy="1885950"/>
            </a:xfrm>
            <a:prstGeom prst="rect">
              <a:avLst/>
            </a:prstGeom>
          </p:spPr>
          <p:txBody>
            <a:bodyPr anchor="t" rtlCol="false" tIns="0" lIns="0" bIns="0" rIns="0">
              <a:spAutoFit/>
            </a:bodyPr>
            <a:lstStyle/>
            <a:p>
              <a:pPr algn="l">
                <a:lnSpc>
                  <a:spcPts val="9975"/>
                </a:lnSpc>
              </a:pPr>
              <a:r>
                <a:rPr lang="en-US" sz="10500" spc="-525">
                  <a:solidFill>
                    <a:srgbClr val="FFFFFF"/>
                  </a:solidFill>
                  <a:latin typeface="League Spartan"/>
                </a:rPr>
                <a:t>EXT4</a:t>
              </a:r>
            </a:p>
          </p:txBody>
        </p:sp>
        <p:sp>
          <p:nvSpPr>
            <p:cNvPr name="TextBox 18" id="18"/>
            <p:cNvSpPr txBox="true"/>
            <p:nvPr/>
          </p:nvSpPr>
          <p:spPr>
            <a:xfrm rot="0">
              <a:off x="0" y="2330319"/>
              <a:ext cx="7712571" cy="487680"/>
            </a:xfrm>
            <a:prstGeom prst="rect">
              <a:avLst/>
            </a:prstGeom>
          </p:spPr>
          <p:txBody>
            <a:bodyPr anchor="t" rtlCol="false" tIns="0" lIns="0" bIns="0" rIns="0">
              <a:spAutoFit/>
            </a:bodyPr>
            <a:lstStyle/>
            <a:p>
              <a:pPr algn="l">
                <a:lnSpc>
                  <a:spcPts val="3022"/>
                </a:lnSpc>
              </a:pPr>
            </a:p>
          </p:txBody>
        </p:sp>
      </p:grpSp>
      <p:grpSp>
        <p:nvGrpSpPr>
          <p:cNvPr name="Group 19" id="19"/>
          <p:cNvGrpSpPr/>
          <p:nvPr/>
        </p:nvGrpSpPr>
        <p:grpSpPr>
          <a:xfrm rot="0">
            <a:off x="9144000" y="6415954"/>
            <a:ext cx="5784428" cy="2113499"/>
            <a:chOff x="0" y="0"/>
            <a:chExt cx="7712571" cy="2817999"/>
          </a:xfrm>
        </p:grpSpPr>
        <p:sp>
          <p:nvSpPr>
            <p:cNvPr name="TextBox 20" id="20"/>
            <p:cNvSpPr txBox="true"/>
            <p:nvPr/>
          </p:nvSpPr>
          <p:spPr>
            <a:xfrm rot="0">
              <a:off x="0" y="247650"/>
              <a:ext cx="7712571" cy="1885950"/>
            </a:xfrm>
            <a:prstGeom prst="rect">
              <a:avLst/>
            </a:prstGeom>
          </p:spPr>
          <p:txBody>
            <a:bodyPr anchor="t" rtlCol="false" tIns="0" lIns="0" bIns="0" rIns="0">
              <a:spAutoFit/>
            </a:bodyPr>
            <a:lstStyle/>
            <a:p>
              <a:pPr algn="l">
                <a:lnSpc>
                  <a:spcPts val="9975"/>
                </a:lnSpc>
              </a:pPr>
              <a:r>
                <a:rPr lang="en-US" sz="10500" spc="-525">
                  <a:solidFill>
                    <a:srgbClr val="FFFFFF"/>
                  </a:solidFill>
                  <a:latin typeface="League Spartan"/>
                </a:rPr>
                <a:t>ID1FS</a:t>
              </a:r>
            </a:p>
          </p:txBody>
        </p:sp>
        <p:sp>
          <p:nvSpPr>
            <p:cNvPr name="TextBox 21" id="21"/>
            <p:cNvSpPr txBox="true"/>
            <p:nvPr/>
          </p:nvSpPr>
          <p:spPr>
            <a:xfrm rot="0">
              <a:off x="0" y="2330319"/>
              <a:ext cx="7712571" cy="487680"/>
            </a:xfrm>
            <a:prstGeom prst="rect">
              <a:avLst/>
            </a:prstGeom>
          </p:spPr>
          <p:txBody>
            <a:bodyPr anchor="t" rtlCol="false" tIns="0" lIns="0" bIns="0" rIns="0">
              <a:spAutoFit/>
            </a:bodyPr>
            <a:lstStyle/>
            <a:p>
              <a:pPr algn="l">
                <a:lnSpc>
                  <a:spcPts val="3022"/>
                </a:lnSpc>
              </a:pPr>
            </a:p>
          </p:txBody>
        </p:sp>
      </p:grpSp>
      <p:grpSp>
        <p:nvGrpSpPr>
          <p:cNvPr name="Group 22" id="22"/>
          <p:cNvGrpSpPr/>
          <p:nvPr/>
        </p:nvGrpSpPr>
        <p:grpSpPr>
          <a:xfrm rot="0">
            <a:off x="15070197" y="4640776"/>
            <a:ext cx="8028183" cy="761902"/>
            <a:chOff x="0" y="0"/>
            <a:chExt cx="10704244" cy="1015869"/>
          </a:xfrm>
        </p:grpSpPr>
        <p:sp>
          <p:nvSpPr>
            <p:cNvPr name="TextBox 23" id="23"/>
            <p:cNvSpPr txBox="true"/>
            <p:nvPr/>
          </p:nvSpPr>
          <p:spPr>
            <a:xfrm rot="0">
              <a:off x="0" y="38100"/>
              <a:ext cx="10704244" cy="364067"/>
            </a:xfrm>
            <a:prstGeom prst="rect">
              <a:avLst/>
            </a:prstGeom>
          </p:spPr>
          <p:txBody>
            <a:bodyPr anchor="t" rtlCol="false" tIns="0" lIns="0" bIns="0" rIns="0">
              <a:spAutoFit/>
            </a:bodyPr>
            <a:lstStyle/>
            <a:p>
              <a:pPr algn="l">
                <a:lnSpc>
                  <a:spcPts val="1900"/>
                </a:lnSpc>
              </a:pPr>
              <a:r>
                <a:rPr lang="en-US" sz="2000" spc="-100">
                  <a:solidFill>
                    <a:srgbClr val="FFFFFF"/>
                  </a:solidFill>
                  <a:latin typeface="League Spartan"/>
                </a:rPr>
                <a:t>/(la racine)</a:t>
              </a:r>
            </a:p>
          </p:txBody>
        </p:sp>
        <p:sp>
          <p:nvSpPr>
            <p:cNvPr name="TextBox 24" id="24"/>
            <p:cNvSpPr txBox="true"/>
            <p:nvPr/>
          </p:nvSpPr>
          <p:spPr>
            <a:xfrm rot="0">
              <a:off x="0" y="598886"/>
              <a:ext cx="10704244" cy="416983"/>
            </a:xfrm>
            <a:prstGeom prst="rect">
              <a:avLst/>
            </a:prstGeom>
          </p:spPr>
          <p:txBody>
            <a:bodyPr anchor="t" rtlCol="false" tIns="0" lIns="0" bIns="0" rIns="0">
              <a:spAutoFit/>
            </a:bodyPr>
            <a:lstStyle/>
            <a:p>
              <a:pPr algn="l">
                <a:lnSpc>
                  <a:spcPts val="2600"/>
                </a:lnSpc>
              </a:pPr>
            </a:p>
          </p:txBody>
        </p:sp>
      </p:grpSp>
      <p:grpSp>
        <p:nvGrpSpPr>
          <p:cNvPr name="Group 25" id="25"/>
          <p:cNvGrpSpPr/>
          <p:nvPr/>
        </p:nvGrpSpPr>
        <p:grpSpPr>
          <a:xfrm rot="0">
            <a:off x="14804856" y="8686281"/>
            <a:ext cx="8028183" cy="761902"/>
            <a:chOff x="0" y="0"/>
            <a:chExt cx="10704244" cy="1015869"/>
          </a:xfrm>
        </p:grpSpPr>
        <p:sp>
          <p:nvSpPr>
            <p:cNvPr name="TextBox 26" id="26"/>
            <p:cNvSpPr txBox="true"/>
            <p:nvPr/>
          </p:nvSpPr>
          <p:spPr>
            <a:xfrm rot="0">
              <a:off x="0" y="38100"/>
              <a:ext cx="10704244" cy="364067"/>
            </a:xfrm>
            <a:prstGeom prst="rect">
              <a:avLst/>
            </a:prstGeom>
          </p:spPr>
          <p:txBody>
            <a:bodyPr anchor="t" rtlCol="false" tIns="0" lIns="0" bIns="0" rIns="0">
              <a:spAutoFit/>
            </a:bodyPr>
            <a:lstStyle/>
            <a:p>
              <a:pPr algn="l">
                <a:lnSpc>
                  <a:spcPts val="1900"/>
                </a:lnSpc>
              </a:pPr>
              <a:r>
                <a:rPr lang="en-US" sz="2000" spc="-100">
                  <a:solidFill>
                    <a:srgbClr val="FFFFFF"/>
                  </a:solidFill>
                  <a:latin typeface="League Spartan"/>
                </a:rPr>
                <a:t>~/ID1FS/HOME</a:t>
              </a:r>
            </a:p>
          </p:txBody>
        </p:sp>
        <p:sp>
          <p:nvSpPr>
            <p:cNvPr name="TextBox 27" id="27"/>
            <p:cNvSpPr txBox="true"/>
            <p:nvPr/>
          </p:nvSpPr>
          <p:spPr>
            <a:xfrm rot="0">
              <a:off x="0" y="598886"/>
              <a:ext cx="10704244" cy="416983"/>
            </a:xfrm>
            <a:prstGeom prst="rect">
              <a:avLst/>
            </a:prstGeom>
          </p:spPr>
          <p:txBody>
            <a:bodyPr anchor="t" rtlCol="false" tIns="0" lIns="0" bIns="0" rIns="0">
              <a:spAutoFit/>
            </a:bodyPr>
            <a:lstStyle/>
            <a:p>
              <a:pPr algn="l">
                <a:lnSpc>
                  <a:spcPts val="2600"/>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AutoShape 3" id="3"/>
          <p:cNvSpPr/>
          <p:nvPr/>
        </p:nvSpPr>
        <p:spPr>
          <a:xfrm rot="0">
            <a:off x="12326708" y="852425"/>
            <a:ext cx="6492240"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7079282" y="9429133"/>
            <a:ext cx="12970765"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4506206" y="9391033"/>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111987" y="789507"/>
            <a:ext cx="3243296" cy="478386"/>
          </a:xfrm>
          <a:custGeom>
            <a:avLst/>
            <a:gdLst/>
            <a:ahLst/>
            <a:cxnLst/>
            <a:rect r="r" b="b" t="t" l="l"/>
            <a:pathLst>
              <a:path h="478386" w="3243296">
                <a:moveTo>
                  <a:pt x="0" y="0"/>
                </a:moveTo>
                <a:lnTo>
                  <a:pt x="3243296" y="0"/>
                </a:lnTo>
                <a:lnTo>
                  <a:pt x="3243296" y="478386"/>
                </a:lnTo>
                <a:lnTo>
                  <a:pt x="0" y="478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38315" y="3033197"/>
            <a:ext cx="4842182" cy="5106187"/>
          </a:xfrm>
          <a:custGeom>
            <a:avLst/>
            <a:gdLst/>
            <a:ahLst/>
            <a:cxnLst/>
            <a:rect r="r" b="b" t="t" l="l"/>
            <a:pathLst>
              <a:path h="5106187" w="4842182">
                <a:moveTo>
                  <a:pt x="0" y="0"/>
                </a:moveTo>
                <a:lnTo>
                  <a:pt x="4842183" y="0"/>
                </a:lnTo>
                <a:lnTo>
                  <a:pt x="4842183" y="5106188"/>
                </a:lnTo>
                <a:lnTo>
                  <a:pt x="0" y="5106188"/>
                </a:lnTo>
                <a:lnTo>
                  <a:pt x="0" y="0"/>
                </a:lnTo>
                <a:close/>
              </a:path>
            </a:pathLst>
          </a:custGeom>
          <a:blipFill>
            <a:blip r:embed="rId5"/>
            <a:stretch>
              <a:fillRect l="0" t="-1959" r="0" b="0"/>
            </a:stretch>
          </a:blipFill>
        </p:spPr>
      </p:sp>
      <p:sp>
        <p:nvSpPr>
          <p:cNvPr name="TextBox 8" id="8"/>
          <p:cNvSpPr txBox="true"/>
          <p:nvPr/>
        </p:nvSpPr>
        <p:spPr>
          <a:xfrm rot="0">
            <a:off x="250037" y="895350"/>
            <a:ext cx="8622174" cy="786130"/>
          </a:xfrm>
          <a:prstGeom prst="rect">
            <a:avLst/>
          </a:prstGeom>
        </p:spPr>
        <p:txBody>
          <a:bodyPr anchor="t" rtlCol="false" tIns="0" lIns="0" bIns="0" rIns="0">
            <a:spAutoFit/>
          </a:bodyPr>
          <a:lstStyle/>
          <a:p>
            <a:pPr>
              <a:lnSpc>
                <a:spcPts val="6019"/>
              </a:lnSpc>
            </a:pPr>
            <a:r>
              <a:rPr lang="en-US" sz="4299">
                <a:solidFill>
                  <a:srgbClr val="FFFFFF"/>
                </a:solidFill>
                <a:latin typeface="Abang Bold"/>
              </a:rPr>
              <a:t>4.3- Fonctionnement de ID1FS :</a:t>
            </a:r>
          </a:p>
        </p:txBody>
      </p:sp>
      <p:sp>
        <p:nvSpPr>
          <p:cNvPr name="TextBox 9" id="9"/>
          <p:cNvSpPr txBox="true"/>
          <p:nvPr/>
        </p:nvSpPr>
        <p:spPr>
          <a:xfrm rot="0">
            <a:off x="9144000" y="4582656"/>
            <a:ext cx="6738349" cy="1064538"/>
          </a:xfrm>
          <a:prstGeom prst="rect">
            <a:avLst/>
          </a:prstGeom>
        </p:spPr>
        <p:txBody>
          <a:bodyPr anchor="t" rtlCol="false" tIns="0" lIns="0" bIns="0" rIns="0">
            <a:spAutoFit/>
          </a:bodyPr>
          <a:lstStyle/>
          <a:p>
            <a:pPr algn="ctr">
              <a:lnSpc>
                <a:spcPts val="4324"/>
              </a:lnSpc>
              <a:spcBef>
                <a:spcPct val="0"/>
              </a:spcBef>
            </a:pPr>
            <a:r>
              <a:rPr lang="en-US" sz="3089">
                <a:solidFill>
                  <a:srgbClr val="FFFFFF"/>
                </a:solidFill>
                <a:latin typeface="Arbutus Slab"/>
              </a:rPr>
              <a:t>Notre système ID1FS est composé d'un répertoire '/ID1FS/bin'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AutoShape 3" id="3"/>
          <p:cNvSpPr/>
          <p:nvPr/>
        </p:nvSpPr>
        <p:spPr>
          <a:xfrm rot="0">
            <a:off x="12326708" y="852425"/>
            <a:ext cx="6492240"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7079282" y="9429133"/>
            <a:ext cx="12970765"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4506206" y="9391033"/>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111987" y="789507"/>
            <a:ext cx="3243296" cy="478386"/>
          </a:xfrm>
          <a:custGeom>
            <a:avLst/>
            <a:gdLst/>
            <a:ahLst/>
            <a:cxnLst/>
            <a:rect r="r" b="b" t="t" l="l"/>
            <a:pathLst>
              <a:path h="478386" w="3243296">
                <a:moveTo>
                  <a:pt x="0" y="0"/>
                </a:moveTo>
                <a:lnTo>
                  <a:pt x="3243296" y="0"/>
                </a:lnTo>
                <a:lnTo>
                  <a:pt x="3243296" y="478386"/>
                </a:lnTo>
                <a:lnTo>
                  <a:pt x="0" y="478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78442" y="3235033"/>
            <a:ext cx="7565364" cy="4762558"/>
          </a:xfrm>
          <a:custGeom>
            <a:avLst/>
            <a:gdLst/>
            <a:ahLst/>
            <a:cxnLst/>
            <a:rect r="r" b="b" t="t" l="l"/>
            <a:pathLst>
              <a:path h="4762558" w="7565364">
                <a:moveTo>
                  <a:pt x="0" y="0"/>
                </a:moveTo>
                <a:lnTo>
                  <a:pt x="7565364" y="0"/>
                </a:lnTo>
                <a:lnTo>
                  <a:pt x="7565364" y="4762558"/>
                </a:lnTo>
                <a:lnTo>
                  <a:pt x="0" y="4762558"/>
                </a:lnTo>
                <a:lnTo>
                  <a:pt x="0" y="0"/>
                </a:lnTo>
                <a:close/>
              </a:path>
            </a:pathLst>
          </a:custGeom>
          <a:blipFill>
            <a:blip r:embed="rId5"/>
            <a:stretch>
              <a:fillRect l="0" t="-3361" r="0" b="0"/>
            </a:stretch>
          </a:blipFill>
        </p:spPr>
      </p:sp>
      <p:sp>
        <p:nvSpPr>
          <p:cNvPr name="TextBox 8" id="8"/>
          <p:cNvSpPr txBox="true"/>
          <p:nvPr/>
        </p:nvSpPr>
        <p:spPr>
          <a:xfrm rot="0">
            <a:off x="250037" y="895350"/>
            <a:ext cx="8622174" cy="786130"/>
          </a:xfrm>
          <a:prstGeom prst="rect">
            <a:avLst/>
          </a:prstGeom>
        </p:spPr>
        <p:txBody>
          <a:bodyPr anchor="t" rtlCol="false" tIns="0" lIns="0" bIns="0" rIns="0">
            <a:spAutoFit/>
          </a:bodyPr>
          <a:lstStyle/>
          <a:p>
            <a:pPr>
              <a:lnSpc>
                <a:spcPts val="6019"/>
              </a:lnSpc>
            </a:pPr>
            <a:r>
              <a:rPr lang="en-US" sz="4299">
                <a:solidFill>
                  <a:srgbClr val="FFFFFF"/>
                </a:solidFill>
                <a:latin typeface="Abang Bold"/>
              </a:rPr>
              <a:t>4.2- Fonctionnement de ID1FS :</a:t>
            </a:r>
          </a:p>
        </p:txBody>
      </p:sp>
      <p:sp>
        <p:nvSpPr>
          <p:cNvPr name="TextBox 9" id="9"/>
          <p:cNvSpPr txBox="true"/>
          <p:nvPr/>
        </p:nvSpPr>
        <p:spPr>
          <a:xfrm rot="0">
            <a:off x="8603497" y="3578834"/>
            <a:ext cx="9306854" cy="3072182"/>
          </a:xfrm>
          <a:prstGeom prst="rect">
            <a:avLst/>
          </a:prstGeom>
        </p:spPr>
        <p:txBody>
          <a:bodyPr anchor="t" rtlCol="false" tIns="0" lIns="0" bIns="0" rIns="0">
            <a:spAutoFit/>
          </a:bodyPr>
          <a:lstStyle/>
          <a:p>
            <a:pPr algn="ctr">
              <a:lnSpc>
                <a:spcPts val="4067"/>
              </a:lnSpc>
              <a:spcBef>
                <a:spcPct val="0"/>
              </a:spcBef>
            </a:pPr>
            <a:r>
              <a:rPr lang="en-US" sz="2905">
                <a:solidFill>
                  <a:srgbClr val="FFFFFF"/>
                </a:solidFill>
                <a:latin typeface="Arbutus Slab"/>
              </a:rPr>
              <a:t>Le dossier ~/ID1FS/metadata contient des informations sur les données créées dans le répertoire ~/ID1FS/home par les commandes de /ID1FS/bin, et aucune autre commande. Le dossier ~/ID1FS/log contient l'historique des exécutions des commandes depuis la première activation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AutoShape 3" id="3"/>
          <p:cNvSpPr/>
          <p:nvPr/>
        </p:nvSpPr>
        <p:spPr>
          <a:xfrm rot="0">
            <a:off x="12326708" y="852425"/>
            <a:ext cx="6492240"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7079282" y="9429133"/>
            <a:ext cx="12970765"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4506206" y="9391033"/>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111987" y="789507"/>
            <a:ext cx="3243296" cy="478386"/>
          </a:xfrm>
          <a:custGeom>
            <a:avLst/>
            <a:gdLst/>
            <a:ahLst/>
            <a:cxnLst/>
            <a:rect r="r" b="b" t="t" l="l"/>
            <a:pathLst>
              <a:path h="478386" w="3243296">
                <a:moveTo>
                  <a:pt x="0" y="0"/>
                </a:moveTo>
                <a:lnTo>
                  <a:pt x="3243296" y="0"/>
                </a:lnTo>
                <a:lnTo>
                  <a:pt x="3243296" y="478386"/>
                </a:lnTo>
                <a:lnTo>
                  <a:pt x="0" y="478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50037" y="2335770"/>
            <a:ext cx="9768219" cy="1214829"/>
          </a:xfrm>
          <a:custGeom>
            <a:avLst/>
            <a:gdLst/>
            <a:ahLst/>
            <a:cxnLst/>
            <a:rect r="r" b="b" t="t" l="l"/>
            <a:pathLst>
              <a:path h="1214829" w="9768219">
                <a:moveTo>
                  <a:pt x="0" y="0"/>
                </a:moveTo>
                <a:lnTo>
                  <a:pt x="9768219" y="0"/>
                </a:lnTo>
                <a:lnTo>
                  <a:pt x="9768219" y="1214829"/>
                </a:lnTo>
                <a:lnTo>
                  <a:pt x="0" y="1214829"/>
                </a:lnTo>
                <a:lnTo>
                  <a:pt x="0" y="0"/>
                </a:lnTo>
                <a:close/>
              </a:path>
            </a:pathLst>
          </a:custGeom>
          <a:blipFill>
            <a:blip r:embed="rId5"/>
            <a:stretch>
              <a:fillRect l="0" t="0" r="0" b="0"/>
            </a:stretch>
          </a:blipFill>
        </p:spPr>
      </p:sp>
      <p:sp>
        <p:nvSpPr>
          <p:cNvPr name="Freeform 8" id="8"/>
          <p:cNvSpPr/>
          <p:nvPr/>
        </p:nvSpPr>
        <p:spPr>
          <a:xfrm flipH="false" flipV="false" rot="0">
            <a:off x="8251694" y="3693474"/>
            <a:ext cx="9446879" cy="1482433"/>
          </a:xfrm>
          <a:custGeom>
            <a:avLst/>
            <a:gdLst/>
            <a:ahLst/>
            <a:cxnLst/>
            <a:rect r="r" b="b" t="t" l="l"/>
            <a:pathLst>
              <a:path h="1482433" w="9446879">
                <a:moveTo>
                  <a:pt x="0" y="0"/>
                </a:moveTo>
                <a:lnTo>
                  <a:pt x="9446880" y="0"/>
                </a:lnTo>
                <a:lnTo>
                  <a:pt x="9446880" y="1482433"/>
                </a:lnTo>
                <a:lnTo>
                  <a:pt x="0" y="1482433"/>
                </a:lnTo>
                <a:lnTo>
                  <a:pt x="0" y="0"/>
                </a:lnTo>
                <a:close/>
              </a:path>
            </a:pathLst>
          </a:custGeom>
          <a:blipFill>
            <a:blip r:embed="rId6"/>
            <a:stretch>
              <a:fillRect l="0" t="0" r="0" b="0"/>
            </a:stretch>
          </a:blipFill>
        </p:spPr>
      </p:sp>
      <p:sp>
        <p:nvSpPr>
          <p:cNvPr name="Freeform 9" id="9"/>
          <p:cNvSpPr/>
          <p:nvPr/>
        </p:nvSpPr>
        <p:spPr>
          <a:xfrm flipH="false" flipV="false" rot="0">
            <a:off x="250037" y="5318782"/>
            <a:ext cx="9644982" cy="1287750"/>
          </a:xfrm>
          <a:custGeom>
            <a:avLst/>
            <a:gdLst/>
            <a:ahLst/>
            <a:cxnLst/>
            <a:rect r="r" b="b" t="t" l="l"/>
            <a:pathLst>
              <a:path h="1287750" w="9644982">
                <a:moveTo>
                  <a:pt x="0" y="0"/>
                </a:moveTo>
                <a:lnTo>
                  <a:pt x="9644982" y="0"/>
                </a:lnTo>
                <a:lnTo>
                  <a:pt x="9644982" y="1287750"/>
                </a:lnTo>
                <a:lnTo>
                  <a:pt x="0" y="1287750"/>
                </a:lnTo>
                <a:lnTo>
                  <a:pt x="0" y="0"/>
                </a:lnTo>
                <a:close/>
              </a:path>
            </a:pathLst>
          </a:custGeom>
          <a:blipFill>
            <a:blip r:embed="rId7"/>
            <a:stretch>
              <a:fillRect l="0" t="0" r="0" b="0"/>
            </a:stretch>
          </a:blipFill>
        </p:spPr>
      </p:sp>
      <p:sp>
        <p:nvSpPr>
          <p:cNvPr name="Freeform 10" id="10"/>
          <p:cNvSpPr/>
          <p:nvPr/>
        </p:nvSpPr>
        <p:spPr>
          <a:xfrm flipH="false" flipV="false" rot="0">
            <a:off x="8100040" y="6749407"/>
            <a:ext cx="9598534" cy="1317446"/>
          </a:xfrm>
          <a:custGeom>
            <a:avLst/>
            <a:gdLst/>
            <a:ahLst/>
            <a:cxnLst/>
            <a:rect r="r" b="b" t="t" l="l"/>
            <a:pathLst>
              <a:path h="1317446" w="9598534">
                <a:moveTo>
                  <a:pt x="0" y="0"/>
                </a:moveTo>
                <a:lnTo>
                  <a:pt x="9598534" y="0"/>
                </a:lnTo>
                <a:lnTo>
                  <a:pt x="9598534" y="1317446"/>
                </a:lnTo>
                <a:lnTo>
                  <a:pt x="0" y="1317446"/>
                </a:lnTo>
                <a:lnTo>
                  <a:pt x="0" y="0"/>
                </a:lnTo>
                <a:close/>
              </a:path>
            </a:pathLst>
          </a:custGeom>
          <a:blipFill>
            <a:blip r:embed="rId8"/>
            <a:stretch>
              <a:fillRect l="0" t="0" r="0" b="0"/>
            </a:stretch>
          </a:blipFill>
        </p:spPr>
      </p:sp>
      <p:sp>
        <p:nvSpPr>
          <p:cNvPr name="TextBox 11" id="11"/>
          <p:cNvSpPr txBox="true"/>
          <p:nvPr/>
        </p:nvSpPr>
        <p:spPr>
          <a:xfrm rot="0">
            <a:off x="250037" y="895350"/>
            <a:ext cx="8622174" cy="786130"/>
          </a:xfrm>
          <a:prstGeom prst="rect">
            <a:avLst/>
          </a:prstGeom>
        </p:spPr>
        <p:txBody>
          <a:bodyPr anchor="t" rtlCol="false" tIns="0" lIns="0" bIns="0" rIns="0">
            <a:spAutoFit/>
          </a:bodyPr>
          <a:lstStyle/>
          <a:p>
            <a:pPr>
              <a:lnSpc>
                <a:spcPts val="6019"/>
              </a:lnSpc>
            </a:pPr>
            <a:r>
              <a:rPr lang="en-US" sz="4299">
                <a:solidFill>
                  <a:srgbClr val="FFFFFF"/>
                </a:solidFill>
                <a:latin typeface="Abang Bold"/>
              </a:rPr>
              <a:t>  4.4-Démarrage de l’ID1FS :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372" t="-46261" r="-7177" b="-11920"/>
            </a:stretch>
          </a:blipFill>
        </p:spPr>
      </p:sp>
      <p:sp>
        <p:nvSpPr>
          <p:cNvPr name="TextBox 3" id="3"/>
          <p:cNvSpPr txBox="true"/>
          <p:nvPr/>
        </p:nvSpPr>
        <p:spPr>
          <a:xfrm rot="0">
            <a:off x="314212" y="3794679"/>
            <a:ext cx="17659575" cy="1652269"/>
          </a:xfrm>
          <a:prstGeom prst="rect">
            <a:avLst/>
          </a:prstGeom>
        </p:spPr>
        <p:txBody>
          <a:bodyPr anchor="t" rtlCol="false" tIns="0" lIns="0" bIns="0" rIns="0">
            <a:spAutoFit/>
          </a:bodyPr>
          <a:lstStyle/>
          <a:p>
            <a:pPr algn="ctr">
              <a:lnSpc>
                <a:spcPts val="12880"/>
              </a:lnSpc>
            </a:pPr>
            <a:r>
              <a:rPr lang="en-US" sz="9200">
                <a:solidFill>
                  <a:srgbClr val="FFFFFF"/>
                </a:solidFill>
                <a:latin typeface="Abang"/>
              </a:rPr>
              <a:t>5-LES COMMANDES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812" t="-25079" r="-4737" b="-33102"/>
            </a:stretch>
          </a:blipFill>
        </p:spPr>
      </p:sp>
      <p:sp>
        <p:nvSpPr>
          <p:cNvPr name="AutoShape 3" id="3"/>
          <p:cNvSpPr/>
          <p:nvPr/>
        </p:nvSpPr>
        <p:spPr>
          <a:xfrm rot="0">
            <a:off x="11727550" y="843637"/>
            <a:ext cx="13205694" cy="0"/>
          </a:xfrm>
          <a:prstGeom prst="line">
            <a:avLst/>
          </a:prstGeom>
          <a:ln cap="flat" w="38100">
            <a:solidFill>
              <a:srgbClr val="FFFFFF"/>
            </a:solidFill>
            <a:prstDash val="solid"/>
            <a:headEnd type="none" len="sm" w="sm"/>
            <a:tailEnd type="none" len="sm" w="sm"/>
          </a:ln>
        </p:spPr>
      </p:sp>
      <p:sp>
        <p:nvSpPr>
          <p:cNvPr name="AutoShape 4" id="4"/>
          <p:cNvSpPr/>
          <p:nvPr/>
        </p:nvSpPr>
        <p:spPr>
          <a:xfrm>
            <a:off x="-4154000" y="10267950"/>
            <a:ext cx="13627237"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8633819" y="781160"/>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572922" y="9768031"/>
            <a:ext cx="2789682" cy="411478"/>
          </a:xfrm>
          <a:custGeom>
            <a:avLst/>
            <a:gdLst/>
            <a:ahLst/>
            <a:cxnLst/>
            <a:rect r="r" b="b" t="t" l="l"/>
            <a:pathLst>
              <a:path h="411478" w="2789682">
                <a:moveTo>
                  <a:pt x="0" y="0"/>
                </a:moveTo>
                <a:lnTo>
                  <a:pt x="2789683" y="0"/>
                </a:lnTo>
                <a:lnTo>
                  <a:pt x="2789683" y="411478"/>
                </a:lnTo>
                <a:lnTo>
                  <a:pt x="0" y="41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727550" y="862687"/>
            <a:ext cx="6914740" cy="5987853"/>
            <a:chOff x="0" y="0"/>
            <a:chExt cx="4282440" cy="3708400"/>
          </a:xfrm>
        </p:grpSpPr>
        <p:sp>
          <p:nvSpPr>
            <p:cNvPr name="Freeform 8" id="8"/>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blipFill>
              <a:blip r:embed="rId5"/>
              <a:stretch>
                <a:fillRect l="-14987" t="0" r="-14987" b="0"/>
              </a:stretch>
            </a:blipFill>
          </p:spPr>
        </p:sp>
      </p:grpSp>
      <p:sp>
        <p:nvSpPr>
          <p:cNvPr name="Freeform 9" id="9"/>
          <p:cNvSpPr/>
          <p:nvPr/>
        </p:nvSpPr>
        <p:spPr>
          <a:xfrm flipH="false" flipV="false" rot="0">
            <a:off x="759535" y="310529"/>
            <a:ext cx="4396523" cy="3379827"/>
          </a:xfrm>
          <a:custGeom>
            <a:avLst/>
            <a:gdLst/>
            <a:ahLst/>
            <a:cxnLst/>
            <a:rect r="r" b="b" t="t" l="l"/>
            <a:pathLst>
              <a:path h="3379827" w="4396523">
                <a:moveTo>
                  <a:pt x="0" y="0"/>
                </a:moveTo>
                <a:lnTo>
                  <a:pt x="4396523" y="0"/>
                </a:lnTo>
                <a:lnTo>
                  <a:pt x="4396523" y="3379827"/>
                </a:lnTo>
                <a:lnTo>
                  <a:pt x="0" y="3379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77974" y="3903530"/>
            <a:ext cx="10058394" cy="3145790"/>
          </a:xfrm>
          <a:prstGeom prst="rect">
            <a:avLst/>
          </a:prstGeom>
        </p:spPr>
        <p:txBody>
          <a:bodyPr anchor="t" rtlCol="false" tIns="0" lIns="0" bIns="0" rIns="0">
            <a:spAutoFit/>
          </a:bodyPr>
          <a:lstStyle/>
          <a:p>
            <a:pPr algn="ctr">
              <a:lnSpc>
                <a:spcPts val="6159"/>
              </a:lnSpc>
            </a:pPr>
            <a:r>
              <a:rPr lang="en-US" sz="4399">
                <a:solidFill>
                  <a:srgbClr val="FFD064"/>
                </a:solidFill>
                <a:latin typeface="Abang"/>
              </a:rPr>
              <a:t>Répartition des commandes selon leur contexte d'utilisation :</a:t>
            </a:r>
            <a:r>
              <a:rPr lang="en-US" sz="4399">
                <a:solidFill>
                  <a:srgbClr val="FFFFFF"/>
                </a:solidFill>
                <a:latin typeface="Abang"/>
              </a:rPr>
              <a:t> </a:t>
            </a:r>
            <a:r>
              <a:rPr lang="en-US" sz="4399">
                <a:solidFill>
                  <a:srgbClr val="F9F6F9"/>
                </a:solidFill>
                <a:latin typeface="Abang"/>
              </a:rPr>
              <a:t>Connexions utilisateurs et Manipulation de fichiers/dossiers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812" t="-25079" r="-4737" b="-33102"/>
            </a:stretch>
          </a:blipFill>
        </p:spPr>
      </p:sp>
      <p:grpSp>
        <p:nvGrpSpPr>
          <p:cNvPr name="Group 3" id="3"/>
          <p:cNvGrpSpPr/>
          <p:nvPr/>
        </p:nvGrpSpPr>
        <p:grpSpPr>
          <a:xfrm rot="2700000">
            <a:off x="3734595" y="2363402"/>
            <a:ext cx="4342338" cy="4718581"/>
            <a:chOff x="0" y="0"/>
            <a:chExt cx="2163295" cy="2350734"/>
          </a:xfrm>
        </p:grpSpPr>
        <p:sp>
          <p:nvSpPr>
            <p:cNvPr name="Freeform 4" id="4"/>
            <p:cNvSpPr/>
            <p:nvPr/>
          </p:nvSpPr>
          <p:spPr>
            <a:xfrm flipH="false" flipV="false" rot="0">
              <a:off x="0" y="0"/>
              <a:ext cx="2163295" cy="2350734"/>
            </a:xfrm>
            <a:custGeom>
              <a:avLst/>
              <a:gdLst/>
              <a:ahLst/>
              <a:cxnLst/>
              <a:rect r="r" b="b" t="t" l="l"/>
              <a:pathLst>
                <a:path h="2350734" w="2163295">
                  <a:moveTo>
                    <a:pt x="2038834" y="2350734"/>
                  </a:moveTo>
                  <a:lnTo>
                    <a:pt x="124460" y="2350734"/>
                  </a:lnTo>
                  <a:cubicBezTo>
                    <a:pt x="55880" y="2350734"/>
                    <a:pt x="0" y="2294854"/>
                    <a:pt x="0" y="2226274"/>
                  </a:cubicBezTo>
                  <a:lnTo>
                    <a:pt x="0" y="124460"/>
                  </a:lnTo>
                  <a:cubicBezTo>
                    <a:pt x="0" y="55880"/>
                    <a:pt x="55880" y="0"/>
                    <a:pt x="124460" y="0"/>
                  </a:cubicBezTo>
                  <a:lnTo>
                    <a:pt x="2038835" y="0"/>
                  </a:lnTo>
                  <a:cubicBezTo>
                    <a:pt x="2107415" y="0"/>
                    <a:pt x="2163295" y="55880"/>
                    <a:pt x="2163295" y="124460"/>
                  </a:cubicBezTo>
                  <a:lnTo>
                    <a:pt x="2163295" y="2226274"/>
                  </a:lnTo>
                  <a:cubicBezTo>
                    <a:pt x="2163295" y="2294854"/>
                    <a:pt x="2107415" y="2350734"/>
                    <a:pt x="2038835" y="2350734"/>
                  </a:cubicBezTo>
                  <a:close/>
                </a:path>
              </a:pathLst>
            </a:custGeom>
            <a:solidFill>
              <a:srgbClr val="2C92D5">
                <a:alpha val="80000"/>
              </a:srgbClr>
            </a:solidFill>
          </p:spPr>
        </p:sp>
      </p:grpSp>
      <p:grpSp>
        <p:nvGrpSpPr>
          <p:cNvPr name="Group 5" id="5"/>
          <p:cNvGrpSpPr/>
          <p:nvPr/>
        </p:nvGrpSpPr>
        <p:grpSpPr>
          <a:xfrm rot="2700000">
            <a:off x="2651612" y="4697538"/>
            <a:ext cx="4256636" cy="4170248"/>
            <a:chOff x="0" y="0"/>
            <a:chExt cx="2120599" cy="2077562"/>
          </a:xfrm>
        </p:grpSpPr>
        <p:sp>
          <p:nvSpPr>
            <p:cNvPr name="Freeform 6" id="6"/>
            <p:cNvSpPr/>
            <p:nvPr/>
          </p:nvSpPr>
          <p:spPr>
            <a:xfrm flipH="false" flipV="false" rot="0">
              <a:off x="0" y="0"/>
              <a:ext cx="2120599" cy="2077562"/>
            </a:xfrm>
            <a:custGeom>
              <a:avLst/>
              <a:gdLst/>
              <a:ahLst/>
              <a:cxnLst/>
              <a:rect r="r" b="b" t="t" l="l"/>
              <a:pathLst>
                <a:path h="2077562" w="2120599">
                  <a:moveTo>
                    <a:pt x="1996139" y="2077562"/>
                  </a:moveTo>
                  <a:lnTo>
                    <a:pt x="124460" y="2077562"/>
                  </a:lnTo>
                  <a:cubicBezTo>
                    <a:pt x="55880" y="2077562"/>
                    <a:pt x="0" y="2021682"/>
                    <a:pt x="0" y="1953102"/>
                  </a:cubicBezTo>
                  <a:lnTo>
                    <a:pt x="0" y="124460"/>
                  </a:lnTo>
                  <a:cubicBezTo>
                    <a:pt x="0" y="55880"/>
                    <a:pt x="55880" y="0"/>
                    <a:pt x="124460" y="0"/>
                  </a:cubicBezTo>
                  <a:lnTo>
                    <a:pt x="1996139" y="0"/>
                  </a:lnTo>
                  <a:cubicBezTo>
                    <a:pt x="2064719" y="0"/>
                    <a:pt x="2120599" y="55880"/>
                    <a:pt x="2120599" y="124460"/>
                  </a:cubicBezTo>
                  <a:lnTo>
                    <a:pt x="2120599" y="1953102"/>
                  </a:lnTo>
                  <a:cubicBezTo>
                    <a:pt x="2120599" y="2021682"/>
                    <a:pt x="2064719" y="2077562"/>
                    <a:pt x="1996139" y="2077562"/>
                  </a:cubicBezTo>
                  <a:close/>
                </a:path>
              </a:pathLst>
            </a:custGeom>
            <a:solidFill>
              <a:srgbClr val="37C9EF">
                <a:alpha val="80000"/>
              </a:srgbClr>
            </a:solidFill>
          </p:spPr>
        </p:sp>
      </p:grpSp>
      <p:grpSp>
        <p:nvGrpSpPr>
          <p:cNvPr name="Group 7" id="7"/>
          <p:cNvGrpSpPr/>
          <p:nvPr/>
        </p:nvGrpSpPr>
        <p:grpSpPr>
          <a:xfrm rot="2700000">
            <a:off x="5364320" y="4625279"/>
            <a:ext cx="4373627" cy="4399444"/>
            <a:chOff x="0" y="0"/>
            <a:chExt cx="2178882" cy="2191744"/>
          </a:xfrm>
        </p:grpSpPr>
        <p:sp>
          <p:nvSpPr>
            <p:cNvPr name="Freeform 8" id="8"/>
            <p:cNvSpPr/>
            <p:nvPr/>
          </p:nvSpPr>
          <p:spPr>
            <a:xfrm flipH="false" flipV="false" rot="0">
              <a:off x="0" y="0"/>
              <a:ext cx="2178883" cy="2191744"/>
            </a:xfrm>
            <a:custGeom>
              <a:avLst/>
              <a:gdLst/>
              <a:ahLst/>
              <a:cxnLst/>
              <a:rect r="r" b="b" t="t" l="l"/>
              <a:pathLst>
                <a:path h="2191744" w="2178883">
                  <a:moveTo>
                    <a:pt x="2054422" y="2191744"/>
                  </a:moveTo>
                  <a:lnTo>
                    <a:pt x="124460" y="2191744"/>
                  </a:lnTo>
                  <a:cubicBezTo>
                    <a:pt x="55880" y="2191744"/>
                    <a:pt x="0" y="2135864"/>
                    <a:pt x="0" y="2067284"/>
                  </a:cubicBezTo>
                  <a:lnTo>
                    <a:pt x="0" y="124460"/>
                  </a:lnTo>
                  <a:cubicBezTo>
                    <a:pt x="0" y="55880"/>
                    <a:pt x="55880" y="0"/>
                    <a:pt x="124460" y="0"/>
                  </a:cubicBezTo>
                  <a:lnTo>
                    <a:pt x="2054422" y="0"/>
                  </a:lnTo>
                  <a:cubicBezTo>
                    <a:pt x="2123002" y="0"/>
                    <a:pt x="2178883" y="55880"/>
                    <a:pt x="2178883" y="124460"/>
                  </a:cubicBezTo>
                  <a:lnTo>
                    <a:pt x="2178883" y="2067284"/>
                  </a:lnTo>
                  <a:cubicBezTo>
                    <a:pt x="2178883" y="2135864"/>
                    <a:pt x="2123002" y="2191744"/>
                    <a:pt x="2054422" y="2191744"/>
                  </a:cubicBezTo>
                  <a:close/>
                </a:path>
              </a:pathLst>
            </a:custGeom>
            <a:solidFill>
              <a:srgbClr val="86EAE9">
                <a:alpha val="80000"/>
              </a:srgbClr>
            </a:solidFill>
          </p:spPr>
        </p:sp>
      </p:grpSp>
      <p:sp>
        <p:nvSpPr>
          <p:cNvPr name="Freeform 9" id="9"/>
          <p:cNvSpPr/>
          <p:nvPr/>
        </p:nvSpPr>
        <p:spPr>
          <a:xfrm flipH="false" flipV="false" rot="5471049">
            <a:off x="12251713" y="2710726"/>
            <a:ext cx="2541777" cy="902466"/>
          </a:xfrm>
          <a:custGeom>
            <a:avLst/>
            <a:gdLst/>
            <a:ahLst/>
            <a:cxnLst/>
            <a:rect r="r" b="b" t="t" l="l"/>
            <a:pathLst>
              <a:path h="902466" w="2541777">
                <a:moveTo>
                  <a:pt x="0" y="0"/>
                </a:moveTo>
                <a:lnTo>
                  <a:pt x="2541778" y="0"/>
                </a:lnTo>
                <a:lnTo>
                  <a:pt x="2541778" y="902466"/>
                </a:lnTo>
                <a:lnTo>
                  <a:pt x="0" y="9024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1710623" y="6577344"/>
            <a:ext cx="3623959" cy="756271"/>
          </a:xfrm>
          <a:custGeom>
            <a:avLst/>
            <a:gdLst/>
            <a:ahLst/>
            <a:cxnLst/>
            <a:rect r="r" b="b" t="t" l="l"/>
            <a:pathLst>
              <a:path h="756271" w="3623959">
                <a:moveTo>
                  <a:pt x="0" y="0"/>
                </a:moveTo>
                <a:lnTo>
                  <a:pt x="3623959" y="0"/>
                </a:lnTo>
                <a:lnTo>
                  <a:pt x="3623959" y="756271"/>
                </a:lnTo>
                <a:lnTo>
                  <a:pt x="0" y="7562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686752"/>
            <a:ext cx="8193478" cy="636270"/>
          </a:xfrm>
          <a:prstGeom prst="rect">
            <a:avLst/>
          </a:prstGeom>
        </p:spPr>
        <p:txBody>
          <a:bodyPr anchor="t" rtlCol="false" tIns="0" lIns="0" bIns="0" rIns="0">
            <a:spAutoFit/>
          </a:bodyPr>
          <a:lstStyle/>
          <a:p>
            <a:pPr algn="ctr" marL="0" indent="0" lvl="0">
              <a:lnSpc>
                <a:spcPts val="5069"/>
              </a:lnSpc>
            </a:pPr>
            <a:r>
              <a:rPr lang="en-US" sz="3899" spc="116">
                <a:solidFill>
                  <a:srgbClr val="FFFFFF"/>
                </a:solidFill>
                <a:latin typeface="Aileron Ultra-Bold"/>
              </a:rPr>
              <a:t>La première catégorie</a:t>
            </a:r>
          </a:p>
        </p:txBody>
      </p:sp>
      <p:sp>
        <p:nvSpPr>
          <p:cNvPr name="TextBox 12" id="12"/>
          <p:cNvSpPr txBox="true"/>
          <p:nvPr/>
        </p:nvSpPr>
        <p:spPr>
          <a:xfrm rot="0">
            <a:off x="5337312" y="3032689"/>
            <a:ext cx="1438791" cy="708660"/>
          </a:xfrm>
          <a:prstGeom prst="rect">
            <a:avLst/>
          </a:prstGeom>
        </p:spPr>
        <p:txBody>
          <a:bodyPr anchor="t" rtlCol="false" tIns="0" lIns="0" bIns="0" rIns="0">
            <a:spAutoFit/>
          </a:bodyPr>
          <a:lstStyle/>
          <a:p>
            <a:pPr algn="ctr">
              <a:lnSpc>
                <a:spcPts val="5849"/>
              </a:lnSpc>
            </a:pPr>
            <a:r>
              <a:rPr lang="en-US" sz="3899">
                <a:solidFill>
                  <a:srgbClr val="000000"/>
                </a:solidFill>
                <a:latin typeface="Aileron Bold"/>
              </a:rPr>
              <a:t>login</a:t>
            </a:r>
          </a:p>
        </p:txBody>
      </p:sp>
      <p:sp>
        <p:nvSpPr>
          <p:cNvPr name="TextBox 13" id="13"/>
          <p:cNvSpPr txBox="true"/>
          <p:nvPr/>
        </p:nvSpPr>
        <p:spPr>
          <a:xfrm rot="0">
            <a:off x="2622164" y="6576399"/>
            <a:ext cx="1550996" cy="683895"/>
          </a:xfrm>
          <a:prstGeom prst="rect">
            <a:avLst/>
          </a:prstGeom>
        </p:spPr>
        <p:txBody>
          <a:bodyPr anchor="t" rtlCol="false" tIns="0" lIns="0" bIns="0" rIns="0">
            <a:spAutoFit/>
          </a:bodyPr>
          <a:lstStyle/>
          <a:p>
            <a:pPr algn="ctr">
              <a:lnSpc>
                <a:spcPts val="5699"/>
              </a:lnSpc>
            </a:pPr>
            <a:r>
              <a:rPr lang="en-US" sz="3799">
                <a:solidFill>
                  <a:srgbClr val="000000"/>
                </a:solidFill>
                <a:latin typeface="Aileron Bold"/>
              </a:rPr>
              <a:t>status</a:t>
            </a:r>
          </a:p>
        </p:txBody>
      </p:sp>
      <p:sp>
        <p:nvSpPr>
          <p:cNvPr name="TextBox 14" id="14"/>
          <p:cNvSpPr txBox="true"/>
          <p:nvPr/>
        </p:nvSpPr>
        <p:spPr>
          <a:xfrm rot="0">
            <a:off x="5221618" y="5838443"/>
            <a:ext cx="1746378" cy="1812238"/>
          </a:xfrm>
          <a:prstGeom prst="rect">
            <a:avLst/>
          </a:prstGeom>
        </p:spPr>
        <p:txBody>
          <a:bodyPr anchor="t" rtlCol="false" tIns="0" lIns="0" bIns="0" rIns="0">
            <a:spAutoFit/>
          </a:bodyPr>
          <a:lstStyle/>
          <a:p>
            <a:pPr algn="ctr">
              <a:lnSpc>
                <a:spcPts val="3652"/>
              </a:lnSpc>
            </a:pPr>
            <a:r>
              <a:rPr lang="en-US" sz="2434">
                <a:solidFill>
                  <a:srgbClr val="1E1C27"/>
                </a:solidFill>
                <a:latin typeface="Aileron"/>
              </a:rPr>
              <a:t>Commandes liées aux connexions/utilisateurs :</a:t>
            </a:r>
          </a:p>
        </p:txBody>
      </p:sp>
      <p:sp>
        <p:nvSpPr>
          <p:cNvPr name="TextBox 15" id="15"/>
          <p:cNvSpPr txBox="true"/>
          <p:nvPr/>
        </p:nvSpPr>
        <p:spPr>
          <a:xfrm rot="0">
            <a:off x="8364388" y="6436381"/>
            <a:ext cx="1385166" cy="662940"/>
          </a:xfrm>
          <a:prstGeom prst="rect">
            <a:avLst/>
          </a:prstGeom>
        </p:spPr>
        <p:txBody>
          <a:bodyPr anchor="t" rtlCol="false" tIns="0" lIns="0" bIns="0" rIns="0">
            <a:spAutoFit/>
          </a:bodyPr>
          <a:lstStyle/>
          <a:p>
            <a:pPr algn="ctr">
              <a:lnSpc>
                <a:spcPts val="5400"/>
              </a:lnSpc>
            </a:pPr>
            <a:r>
              <a:rPr lang="en-US" sz="3600">
                <a:solidFill>
                  <a:srgbClr val="000000"/>
                </a:solidFill>
                <a:latin typeface="Aileron Bold"/>
              </a:rPr>
              <a:t>USER</a:t>
            </a:r>
          </a:p>
        </p:txBody>
      </p:sp>
      <p:sp>
        <p:nvSpPr>
          <p:cNvPr name="TextBox 16" id="16"/>
          <p:cNvSpPr txBox="true"/>
          <p:nvPr/>
        </p:nvSpPr>
        <p:spPr>
          <a:xfrm rot="0">
            <a:off x="11732881" y="2738160"/>
            <a:ext cx="1681189" cy="654625"/>
          </a:xfrm>
          <a:prstGeom prst="rect">
            <a:avLst/>
          </a:prstGeom>
        </p:spPr>
        <p:txBody>
          <a:bodyPr anchor="t" rtlCol="false" tIns="0" lIns="0" bIns="0" rIns="0">
            <a:spAutoFit/>
          </a:bodyPr>
          <a:lstStyle/>
          <a:p>
            <a:pPr>
              <a:lnSpc>
                <a:spcPts val="5400"/>
              </a:lnSpc>
            </a:pPr>
            <a:r>
              <a:rPr lang="en-US" sz="3600">
                <a:solidFill>
                  <a:srgbClr val="FFFFFF"/>
                </a:solidFill>
                <a:latin typeface="Aileron Bold"/>
              </a:rPr>
              <a:t>login </a:t>
            </a:r>
          </a:p>
        </p:txBody>
      </p:sp>
      <p:sp>
        <p:nvSpPr>
          <p:cNvPr name="TextBox 17" id="17"/>
          <p:cNvSpPr txBox="true"/>
          <p:nvPr/>
        </p:nvSpPr>
        <p:spPr>
          <a:xfrm rot="0">
            <a:off x="14011275" y="3991722"/>
            <a:ext cx="2853055" cy="563880"/>
          </a:xfrm>
          <a:prstGeom prst="rect">
            <a:avLst/>
          </a:prstGeom>
        </p:spPr>
        <p:txBody>
          <a:bodyPr anchor="t" rtlCol="false" tIns="0" lIns="0" bIns="0" rIns="0">
            <a:spAutoFit/>
          </a:bodyPr>
          <a:lstStyle/>
          <a:p>
            <a:pPr>
              <a:lnSpc>
                <a:spcPts val="4799"/>
              </a:lnSpc>
            </a:pPr>
            <a:r>
              <a:rPr lang="en-US" sz="3199">
                <a:solidFill>
                  <a:srgbClr val="F9F6F9"/>
                </a:solidFill>
                <a:latin typeface="Aileron"/>
              </a:rPr>
              <a:t>login -q</a:t>
            </a:r>
          </a:p>
        </p:txBody>
      </p:sp>
      <p:sp>
        <p:nvSpPr>
          <p:cNvPr name="TextBox 18" id="18"/>
          <p:cNvSpPr txBox="true"/>
          <p:nvPr/>
        </p:nvSpPr>
        <p:spPr>
          <a:xfrm rot="0">
            <a:off x="11732881" y="6316366"/>
            <a:ext cx="2853055" cy="643891"/>
          </a:xfrm>
          <a:prstGeom prst="rect">
            <a:avLst/>
          </a:prstGeom>
        </p:spPr>
        <p:txBody>
          <a:bodyPr anchor="t" rtlCol="false" tIns="0" lIns="0" bIns="0" rIns="0">
            <a:spAutoFit/>
          </a:bodyPr>
          <a:lstStyle/>
          <a:p>
            <a:pPr>
              <a:lnSpc>
                <a:spcPts val="5399"/>
              </a:lnSpc>
            </a:pPr>
            <a:r>
              <a:rPr lang="en-US" sz="3599">
                <a:solidFill>
                  <a:srgbClr val="FFFFFF"/>
                </a:solidFill>
                <a:latin typeface="Aileron Bold"/>
              </a:rPr>
              <a:t>USER</a:t>
            </a:r>
          </a:p>
        </p:txBody>
      </p:sp>
      <p:sp>
        <p:nvSpPr>
          <p:cNvPr name="TextBox 19" id="19"/>
          <p:cNvSpPr txBox="true"/>
          <p:nvPr/>
        </p:nvSpPr>
        <p:spPr>
          <a:xfrm rot="0">
            <a:off x="14406245" y="4818697"/>
            <a:ext cx="2853055" cy="563880"/>
          </a:xfrm>
          <a:prstGeom prst="rect">
            <a:avLst/>
          </a:prstGeom>
        </p:spPr>
        <p:txBody>
          <a:bodyPr anchor="t" rtlCol="false" tIns="0" lIns="0" bIns="0" rIns="0">
            <a:spAutoFit/>
          </a:bodyPr>
          <a:lstStyle/>
          <a:p>
            <a:pPr>
              <a:lnSpc>
                <a:spcPts val="4799"/>
              </a:lnSpc>
            </a:pPr>
            <a:r>
              <a:rPr lang="en-US" sz="3199">
                <a:solidFill>
                  <a:srgbClr val="FFFFFF"/>
                </a:solidFill>
                <a:latin typeface="Aileron"/>
              </a:rPr>
              <a:t>USER add </a:t>
            </a:r>
          </a:p>
        </p:txBody>
      </p:sp>
      <p:sp>
        <p:nvSpPr>
          <p:cNvPr name="TextBox 20" id="20"/>
          <p:cNvSpPr txBox="true"/>
          <p:nvPr/>
        </p:nvSpPr>
        <p:spPr>
          <a:xfrm rot="0">
            <a:off x="14000003" y="1558484"/>
            <a:ext cx="1437799" cy="580390"/>
          </a:xfrm>
          <a:prstGeom prst="rect">
            <a:avLst/>
          </a:prstGeom>
        </p:spPr>
        <p:txBody>
          <a:bodyPr anchor="t" rtlCol="false" tIns="0" lIns="0" bIns="0" rIns="0">
            <a:spAutoFit/>
          </a:bodyPr>
          <a:lstStyle/>
          <a:p>
            <a:pPr algn="ctr">
              <a:lnSpc>
                <a:spcPts val="4759"/>
              </a:lnSpc>
            </a:pPr>
            <a:r>
              <a:rPr lang="en-US" sz="3399">
                <a:solidFill>
                  <a:srgbClr val="F9F6F9"/>
                </a:solidFill>
                <a:latin typeface="Open Sans"/>
              </a:rPr>
              <a:t>login -s</a:t>
            </a:r>
          </a:p>
        </p:txBody>
      </p:sp>
      <p:sp>
        <p:nvSpPr>
          <p:cNvPr name="TextBox 21" id="21"/>
          <p:cNvSpPr txBox="true"/>
          <p:nvPr/>
        </p:nvSpPr>
        <p:spPr>
          <a:xfrm rot="0">
            <a:off x="14355752" y="6621698"/>
            <a:ext cx="2903548" cy="581868"/>
          </a:xfrm>
          <a:prstGeom prst="rect">
            <a:avLst/>
          </a:prstGeom>
        </p:spPr>
        <p:txBody>
          <a:bodyPr anchor="t" rtlCol="false" tIns="0" lIns="0" bIns="0" rIns="0">
            <a:spAutoFit/>
          </a:bodyPr>
          <a:lstStyle/>
          <a:p>
            <a:pPr>
              <a:lnSpc>
                <a:spcPts val="4884"/>
              </a:lnSpc>
            </a:pPr>
            <a:r>
              <a:rPr lang="en-US" sz="3256">
                <a:solidFill>
                  <a:srgbClr val="FFFFFF"/>
                </a:solidFill>
                <a:latin typeface="Aileron"/>
              </a:rPr>
              <a:t>USER delete </a:t>
            </a:r>
          </a:p>
        </p:txBody>
      </p:sp>
      <p:sp>
        <p:nvSpPr>
          <p:cNvPr name="TextBox 22" id="22"/>
          <p:cNvSpPr txBox="true"/>
          <p:nvPr/>
        </p:nvSpPr>
        <p:spPr>
          <a:xfrm rot="0">
            <a:off x="14406245" y="8102738"/>
            <a:ext cx="2903548" cy="581868"/>
          </a:xfrm>
          <a:prstGeom prst="rect">
            <a:avLst/>
          </a:prstGeom>
        </p:spPr>
        <p:txBody>
          <a:bodyPr anchor="t" rtlCol="false" tIns="0" lIns="0" bIns="0" rIns="0">
            <a:spAutoFit/>
          </a:bodyPr>
          <a:lstStyle/>
          <a:p>
            <a:pPr>
              <a:lnSpc>
                <a:spcPts val="4884"/>
              </a:lnSpc>
            </a:pPr>
            <a:r>
              <a:rPr lang="en-US" sz="3256">
                <a:solidFill>
                  <a:srgbClr val="FFFFFF"/>
                </a:solidFill>
                <a:latin typeface="Aileron"/>
              </a:rPr>
              <a:t>USER switch </a:t>
            </a:r>
          </a:p>
        </p:txBody>
      </p:sp>
      <p:sp>
        <p:nvSpPr>
          <p:cNvPr name="TextBox 23" id="23"/>
          <p:cNvSpPr txBox="true"/>
          <p:nvPr/>
        </p:nvSpPr>
        <p:spPr>
          <a:xfrm rot="0">
            <a:off x="9685155" y="660019"/>
            <a:ext cx="8193478" cy="582930"/>
          </a:xfrm>
          <a:prstGeom prst="rect">
            <a:avLst/>
          </a:prstGeom>
        </p:spPr>
        <p:txBody>
          <a:bodyPr anchor="t" rtlCol="false" tIns="0" lIns="0" bIns="0" rIns="0">
            <a:spAutoFit/>
          </a:bodyPr>
          <a:lstStyle/>
          <a:p>
            <a:pPr algn="ctr" marL="0" indent="0" lvl="0">
              <a:lnSpc>
                <a:spcPts val="4680"/>
              </a:lnSpc>
            </a:pPr>
            <a:r>
              <a:rPr lang="en-US" sz="3600" spc="107">
                <a:solidFill>
                  <a:srgbClr val="FFFFFF"/>
                </a:solidFill>
                <a:latin typeface="Aileron Ultra-Bold"/>
              </a:rPr>
              <a:t>les options des commandes </a:t>
            </a:r>
          </a:p>
        </p:txBody>
      </p:sp>
      <p:sp>
        <p:nvSpPr>
          <p:cNvPr name="AutoShape 24" id="24"/>
          <p:cNvSpPr/>
          <p:nvPr/>
        </p:nvSpPr>
        <p:spPr>
          <a:xfrm rot="0">
            <a:off x="11386308" y="1666875"/>
            <a:ext cx="165599" cy="6953250"/>
          </a:xfrm>
          <a:prstGeom prst="rect">
            <a:avLst/>
          </a:prstGeom>
          <a:solidFill>
            <a:srgbClr val="FFFFFF"/>
          </a:solid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812" t="-25079" r="-4737" b="-33102"/>
            </a:stretch>
          </a:blipFill>
        </p:spPr>
      </p:sp>
      <p:sp>
        <p:nvSpPr>
          <p:cNvPr name="Freeform 3" id="3"/>
          <p:cNvSpPr/>
          <p:nvPr/>
        </p:nvSpPr>
        <p:spPr>
          <a:xfrm flipH="false" flipV="false" rot="0">
            <a:off x="9163050" y="3497767"/>
            <a:ext cx="5295512" cy="5295512"/>
          </a:xfrm>
          <a:custGeom>
            <a:avLst/>
            <a:gdLst/>
            <a:ahLst/>
            <a:cxnLst/>
            <a:rect r="r" b="b" t="t" l="l"/>
            <a:pathLst>
              <a:path h="5295512" w="5295512">
                <a:moveTo>
                  <a:pt x="0" y="0"/>
                </a:moveTo>
                <a:lnTo>
                  <a:pt x="5295512" y="0"/>
                </a:lnTo>
                <a:lnTo>
                  <a:pt x="5295512" y="5295512"/>
                </a:lnTo>
                <a:lnTo>
                  <a:pt x="0" y="5295512"/>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91756" y="3497767"/>
            <a:ext cx="5295512" cy="5295512"/>
          </a:xfrm>
          <a:custGeom>
            <a:avLst/>
            <a:gdLst/>
            <a:ahLst/>
            <a:cxnLst/>
            <a:rect r="r" b="b" t="t" l="l"/>
            <a:pathLst>
              <a:path h="5295512" w="5295512">
                <a:moveTo>
                  <a:pt x="0" y="0"/>
                </a:moveTo>
                <a:lnTo>
                  <a:pt x="5295512" y="0"/>
                </a:lnTo>
                <a:lnTo>
                  <a:pt x="5295512" y="5295512"/>
                </a:lnTo>
                <a:lnTo>
                  <a:pt x="0" y="5295512"/>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562634" y="1573530"/>
            <a:ext cx="5372949" cy="5372949"/>
          </a:xfrm>
          <a:custGeom>
            <a:avLst/>
            <a:gdLst/>
            <a:ahLst/>
            <a:cxnLst/>
            <a:rect r="r" b="b" t="t" l="l"/>
            <a:pathLst>
              <a:path h="5372949" w="5372949">
                <a:moveTo>
                  <a:pt x="0" y="0"/>
                </a:moveTo>
                <a:lnTo>
                  <a:pt x="5372949" y="0"/>
                </a:lnTo>
                <a:lnTo>
                  <a:pt x="5372949" y="5372949"/>
                </a:lnTo>
                <a:lnTo>
                  <a:pt x="0" y="5372949"/>
                </a:lnTo>
                <a:lnTo>
                  <a:pt x="0" y="0"/>
                </a:lnTo>
                <a:close/>
              </a:path>
            </a:pathLst>
          </a:custGeom>
          <a:blipFill>
            <a:blip r:embed="rId7">
              <a:alphaModFix amt="80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9952469" y="766904"/>
            <a:ext cx="6478978" cy="582930"/>
          </a:xfrm>
          <a:prstGeom prst="rect">
            <a:avLst/>
          </a:prstGeom>
        </p:spPr>
        <p:txBody>
          <a:bodyPr anchor="t" rtlCol="false" tIns="0" lIns="0" bIns="0" rIns="0">
            <a:spAutoFit/>
          </a:bodyPr>
          <a:lstStyle/>
          <a:p>
            <a:pPr marL="0" indent="0" lvl="0">
              <a:lnSpc>
                <a:spcPts val="4680"/>
              </a:lnSpc>
            </a:pPr>
            <a:r>
              <a:rPr lang="en-US" sz="3600" spc="107">
                <a:solidFill>
                  <a:srgbClr val="FFFFFF"/>
                </a:solidFill>
                <a:latin typeface="Aileron Ultra-Bold"/>
              </a:rPr>
              <a:t>La deuxième catégorie</a:t>
            </a:r>
          </a:p>
        </p:txBody>
      </p:sp>
      <p:sp>
        <p:nvSpPr>
          <p:cNvPr name="TextBox 7" id="7"/>
          <p:cNvSpPr txBox="true"/>
          <p:nvPr/>
        </p:nvSpPr>
        <p:spPr>
          <a:xfrm rot="0">
            <a:off x="12094353" y="4682934"/>
            <a:ext cx="2152225" cy="2119787"/>
          </a:xfrm>
          <a:prstGeom prst="rect">
            <a:avLst/>
          </a:prstGeom>
        </p:spPr>
        <p:txBody>
          <a:bodyPr anchor="t" rtlCol="false" tIns="0" lIns="0" bIns="0" rIns="0">
            <a:spAutoFit/>
          </a:bodyPr>
          <a:lstStyle/>
          <a:p>
            <a:pPr algn="ctr">
              <a:lnSpc>
                <a:spcPts val="3386"/>
              </a:lnSpc>
            </a:pPr>
            <a:r>
              <a:rPr lang="en-US" sz="2418">
                <a:solidFill>
                  <a:srgbClr val="000000"/>
                </a:solidFill>
                <a:latin typeface="Open Sans"/>
              </a:rPr>
              <a:t>Commandes liées à la manipulation des fichiers et dossiers</a:t>
            </a:r>
          </a:p>
        </p:txBody>
      </p:sp>
      <p:sp>
        <p:nvSpPr>
          <p:cNvPr name="TextBox 8" id="8"/>
          <p:cNvSpPr txBox="true"/>
          <p:nvPr/>
        </p:nvSpPr>
        <p:spPr>
          <a:xfrm rot="0">
            <a:off x="11722878" y="2228850"/>
            <a:ext cx="2938162" cy="703981"/>
          </a:xfrm>
          <a:prstGeom prst="rect">
            <a:avLst/>
          </a:prstGeom>
        </p:spPr>
        <p:txBody>
          <a:bodyPr anchor="t" rtlCol="false" tIns="0" lIns="0" bIns="0" rIns="0">
            <a:spAutoFit/>
          </a:bodyPr>
          <a:lstStyle/>
          <a:p>
            <a:pPr algn="ctr">
              <a:lnSpc>
                <a:spcPts val="5822"/>
              </a:lnSpc>
            </a:pPr>
            <a:r>
              <a:rPr lang="en-US" sz="4159">
                <a:solidFill>
                  <a:srgbClr val="000000"/>
                </a:solidFill>
                <a:latin typeface="Open Sans Bold"/>
              </a:rPr>
              <a:t>create</a:t>
            </a:r>
          </a:p>
        </p:txBody>
      </p:sp>
      <p:sp>
        <p:nvSpPr>
          <p:cNvPr name="TextBox 9" id="9"/>
          <p:cNvSpPr txBox="true"/>
          <p:nvPr/>
        </p:nvSpPr>
        <p:spPr>
          <a:xfrm rot="0">
            <a:off x="9436168" y="6584739"/>
            <a:ext cx="2286710" cy="578659"/>
          </a:xfrm>
          <a:prstGeom prst="rect">
            <a:avLst/>
          </a:prstGeom>
        </p:spPr>
        <p:txBody>
          <a:bodyPr anchor="t" rtlCol="false" tIns="0" lIns="0" bIns="0" rIns="0">
            <a:spAutoFit/>
          </a:bodyPr>
          <a:lstStyle/>
          <a:p>
            <a:pPr algn="ctr">
              <a:lnSpc>
                <a:spcPts val="4855"/>
              </a:lnSpc>
            </a:pPr>
            <a:r>
              <a:rPr lang="en-US" sz="3468">
                <a:solidFill>
                  <a:srgbClr val="000000"/>
                </a:solidFill>
                <a:latin typeface="Open Sans Bold"/>
              </a:rPr>
              <a:t>delete</a:t>
            </a:r>
          </a:p>
        </p:txBody>
      </p:sp>
      <p:sp>
        <p:nvSpPr>
          <p:cNvPr name="TextBox 10" id="10"/>
          <p:cNvSpPr txBox="true"/>
          <p:nvPr/>
        </p:nvSpPr>
        <p:spPr>
          <a:xfrm rot="0">
            <a:off x="14661039" y="6492304"/>
            <a:ext cx="2204702" cy="1055035"/>
          </a:xfrm>
          <a:prstGeom prst="rect">
            <a:avLst/>
          </a:prstGeom>
        </p:spPr>
        <p:txBody>
          <a:bodyPr anchor="t" rtlCol="false" tIns="0" lIns="0" bIns="0" rIns="0">
            <a:spAutoFit/>
          </a:bodyPr>
          <a:lstStyle/>
          <a:p>
            <a:pPr algn="ctr">
              <a:lnSpc>
                <a:spcPts val="4323"/>
              </a:lnSpc>
            </a:pPr>
            <a:r>
              <a:rPr lang="en-US" sz="3088">
                <a:solidFill>
                  <a:srgbClr val="A7C2DD"/>
                </a:solidFill>
                <a:latin typeface="Open Sans Bold"/>
              </a:rPr>
              <a:t>modifier</a:t>
            </a:r>
          </a:p>
          <a:p>
            <a:pPr algn="ctr">
              <a:lnSpc>
                <a:spcPts val="4323"/>
              </a:lnSpc>
            </a:pPr>
            <a:r>
              <a:rPr lang="en-US" sz="3088">
                <a:solidFill>
                  <a:srgbClr val="A7C2DD"/>
                </a:solidFill>
                <a:latin typeface="Open Sans Bold"/>
              </a:rPr>
              <a:t>/trouver</a:t>
            </a:r>
          </a:p>
        </p:txBody>
      </p:sp>
      <p:sp>
        <p:nvSpPr>
          <p:cNvPr name="Freeform 11" id="11"/>
          <p:cNvSpPr/>
          <p:nvPr/>
        </p:nvSpPr>
        <p:spPr>
          <a:xfrm flipH="false" flipV="false" rot="5471049">
            <a:off x="2385584" y="3090026"/>
            <a:ext cx="2541777" cy="902466"/>
          </a:xfrm>
          <a:custGeom>
            <a:avLst/>
            <a:gdLst/>
            <a:ahLst/>
            <a:cxnLst/>
            <a:rect r="r" b="b" t="t" l="l"/>
            <a:pathLst>
              <a:path h="902466" w="2541777">
                <a:moveTo>
                  <a:pt x="0" y="0"/>
                </a:moveTo>
                <a:lnTo>
                  <a:pt x="2541777" y="0"/>
                </a:lnTo>
                <a:lnTo>
                  <a:pt x="2541777" y="902466"/>
                </a:lnTo>
                <a:lnTo>
                  <a:pt x="0" y="9024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5400000">
            <a:off x="1747057" y="6809310"/>
            <a:ext cx="3623959" cy="756271"/>
          </a:xfrm>
          <a:custGeom>
            <a:avLst/>
            <a:gdLst/>
            <a:ahLst/>
            <a:cxnLst/>
            <a:rect r="r" b="b" t="t" l="l"/>
            <a:pathLst>
              <a:path h="756271" w="3623959">
                <a:moveTo>
                  <a:pt x="0" y="0"/>
                </a:moveTo>
                <a:lnTo>
                  <a:pt x="3623959" y="0"/>
                </a:lnTo>
                <a:lnTo>
                  <a:pt x="3623959" y="756271"/>
                </a:lnTo>
                <a:lnTo>
                  <a:pt x="0" y="7562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1866752" y="2788242"/>
            <a:ext cx="1681189" cy="1322586"/>
          </a:xfrm>
          <a:prstGeom prst="rect">
            <a:avLst/>
          </a:prstGeom>
        </p:spPr>
        <p:txBody>
          <a:bodyPr anchor="t" rtlCol="false" tIns="0" lIns="0" bIns="0" rIns="0">
            <a:spAutoFit/>
          </a:bodyPr>
          <a:lstStyle/>
          <a:p>
            <a:pPr>
              <a:lnSpc>
                <a:spcPts val="5399"/>
              </a:lnSpc>
            </a:pPr>
            <a:r>
              <a:rPr lang="en-US" sz="3599">
                <a:solidFill>
                  <a:srgbClr val="FFFFFF"/>
                </a:solidFill>
                <a:latin typeface="Aileron Bold"/>
              </a:rPr>
              <a:t>create</a:t>
            </a:r>
          </a:p>
          <a:p>
            <a:pPr>
              <a:lnSpc>
                <a:spcPts val="5400"/>
              </a:lnSpc>
            </a:pPr>
            <a:r>
              <a:rPr lang="en-US" sz="3600">
                <a:solidFill>
                  <a:srgbClr val="FFFFFF"/>
                </a:solidFill>
                <a:latin typeface="Aileron Bold"/>
              </a:rPr>
              <a:t>delete</a:t>
            </a:r>
          </a:p>
        </p:txBody>
      </p:sp>
      <p:sp>
        <p:nvSpPr>
          <p:cNvPr name="TextBox 14" id="14"/>
          <p:cNvSpPr txBox="true"/>
          <p:nvPr/>
        </p:nvSpPr>
        <p:spPr>
          <a:xfrm rot="0">
            <a:off x="4133873" y="3725065"/>
            <a:ext cx="2853055" cy="1163955"/>
          </a:xfrm>
          <a:prstGeom prst="rect">
            <a:avLst/>
          </a:prstGeom>
        </p:spPr>
        <p:txBody>
          <a:bodyPr anchor="t" rtlCol="false" tIns="0" lIns="0" bIns="0" rIns="0">
            <a:spAutoFit/>
          </a:bodyPr>
          <a:lstStyle/>
          <a:p>
            <a:pPr>
              <a:lnSpc>
                <a:spcPts val="4799"/>
              </a:lnSpc>
            </a:pPr>
            <a:r>
              <a:rPr lang="en-US" sz="3199">
                <a:solidFill>
                  <a:srgbClr val="F9F6F9"/>
                </a:solidFill>
                <a:latin typeface="Aileron"/>
              </a:rPr>
              <a:t>create -d</a:t>
            </a:r>
          </a:p>
          <a:p>
            <a:pPr>
              <a:lnSpc>
                <a:spcPts val="4799"/>
              </a:lnSpc>
            </a:pPr>
            <a:r>
              <a:rPr lang="en-US" sz="3199">
                <a:solidFill>
                  <a:srgbClr val="F9F6F9"/>
                </a:solidFill>
                <a:latin typeface="Aileron"/>
              </a:rPr>
              <a:t>delete -d</a:t>
            </a:r>
          </a:p>
        </p:txBody>
      </p:sp>
      <p:sp>
        <p:nvSpPr>
          <p:cNvPr name="TextBox 15" id="15"/>
          <p:cNvSpPr txBox="true"/>
          <p:nvPr/>
        </p:nvSpPr>
        <p:spPr>
          <a:xfrm rot="0">
            <a:off x="1866752" y="6695665"/>
            <a:ext cx="2853055" cy="643891"/>
          </a:xfrm>
          <a:prstGeom prst="rect">
            <a:avLst/>
          </a:prstGeom>
        </p:spPr>
        <p:txBody>
          <a:bodyPr anchor="t" rtlCol="false" tIns="0" lIns="0" bIns="0" rIns="0">
            <a:spAutoFit/>
          </a:bodyPr>
          <a:lstStyle/>
          <a:p>
            <a:pPr>
              <a:lnSpc>
                <a:spcPts val="5399"/>
              </a:lnSpc>
            </a:pPr>
            <a:r>
              <a:rPr lang="en-US" sz="3599">
                <a:solidFill>
                  <a:srgbClr val="FFFFFF"/>
                </a:solidFill>
                <a:latin typeface="Aileron Bold"/>
              </a:rPr>
              <a:t>USER</a:t>
            </a:r>
          </a:p>
        </p:txBody>
      </p:sp>
      <p:sp>
        <p:nvSpPr>
          <p:cNvPr name="TextBox 16" id="16"/>
          <p:cNvSpPr txBox="true"/>
          <p:nvPr/>
        </p:nvSpPr>
        <p:spPr>
          <a:xfrm rot="0">
            <a:off x="4540116" y="5197997"/>
            <a:ext cx="2853055" cy="563880"/>
          </a:xfrm>
          <a:prstGeom prst="rect">
            <a:avLst/>
          </a:prstGeom>
        </p:spPr>
        <p:txBody>
          <a:bodyPr anchor="t" rtlCol="false" tIns="0" lIns="0" bIns="0" rIns="0">
            <a:spAutoFit/>
          </a:bodyPr>
          <a:lstStyle/>
          <a:p>
            <a:pPr>
              <a:lnSpc>
                <a:spcPts val="4799"/>
              </a:lnSpc>
            </a:pPr>
            <a:r>
              <a:rPr lang="en-US" sz="3199">
                <a:solidFill>
                  <a:srgbClr val="FFFFFF"/>
                </a:solidFill>
                <a:latin typeface="Aileron"/>
              </a:rPr>
              <a:t>trouver</a:t>
            </a:r>
          </a:p>
        </p:txBody>
      </p:sp>
      <p:sp>
        <p:nvSpPr>
          <p:cNvPr name="TextBox 17" id="17"/>
          <p:cNvSpPr txBox="true"/>
          <p:nvPr/>
        </p:nvSpPr>
        <p:spPr>
          <a:xfrm rot="0">
            <a:off x="4024634" y="1937784"/>
            <a:ext cx="1656278" cy="1180465"/>
          </a:xfrm>
          <a:prstGeom prst="rect">
            <a:avLst/>
          </a:prstGeom>
        </p:spPr>
        <p:txBody>
          <a:bodyPr anchor="t" rtlCol="false" tIns="0" lIns="0" bIns="0" rIns="0">
            <a:spAutoFit/>
          </a:bodyPr>
          <a:lstStyle/>
          <a:p>
            <a:pPr algn="ctr">
              <a:lnSpc>
                <a:spcPts val="4759"/>
              </a:lnSpc>
            </a:pPr>
            <a:r>
              <a:rPr lang="en-US" sz="3399">
                <a:solidFill>
                  <a:srgbClr val="F9F6F9"/>
                </a:solidFill>
                <a:latin typeface="Open Sans"/>
              </a:rPr>
              <a:t>create -f</a:t>
            </a:r>
          </a:p>
          <a:p>
            <a:pPr algn="ctr">
              <a:lnSpc>
                <a:spcPts val="4759"/>
              </a:lnSpc>
            </a:pPr>
            <a:r>
              <a:rPr lang="en-US" sz="3399">
                <a:solidFill>
                  <a:srgbClr val="F9F6F9"/>
                </a:solidFill>
                <a:latin typeface="Open Sans"/>
              </a:rPr>
              <a:t>delete -f</a:t>
            </a:r>
          </a:p>
        </p:txBody>
      </p:sp>
      <p:sp>
        <p:nvSpPr>
          <p:cNvPr name="TextBox 18" id="18"/>
          <p:cNvSpPr txBox="true"/>
          <p:nvPr/>
        </p:nvSpPr>
        <p:spPr>
          <a:xfrm rot="0">
            <a:off x="4489622" y="7000997"/>
            <a:ext cx="2903548" cy="581868"/>
          </a:xfrm>
          <a:prstGeom prst="rect">
            <a:avLst/>
          </a:prstGeom>
        </p:spPr>
        <p:txBody>
          <a:bodyPr anchor="t" rtlCol="false" tIns="0" lIns="0" bIns="0" rIns="0">
            <a:spAutoFit/>
          </a:bodyPr>
          <a:lstStyle/>
          <a:p>
            <a:pPr>
              <a:lnSpc>
                <a:spcPts val="4884"/>
              </a:lnSpc>
            </a:pPr>
            <a:r>
              <a:rPr lang="en-US" sz="3256">
                <a:solidFill>
                  <a:srgbClr val="FFFFFF"/>
                </a:solidFill>
                <a:latin typeface="Aileron"/>
              </a:rPr>
              <a:t>trouver -type</a:t>
            </a:r>
          </a:p>
        </p:txBody>
      </p:sp>
      <p:sp>
        <p:nvSpPr>
          <p:cNvPr name="TextBox 19" id="19"/>
          <p:cNvSpPr txBox="true"/>
          <p:nvPr/>
        </p:nvSpPr>
        <p:spPr>
          <a:xfrm rot="0">
            <a:off x="4540116" y="8482038"/>
            <a:ext cx="2903548" cy="581868"/>
          </a:xfrm>
          <a:prstGeom prst="rect">
            <a:avLst/>
          </a:prstGeom>
        </p:spPr>
        <p:txBody>
          <a:bodyPr anchor="t" rtlCol="false" tIns="0" lIns="0" bIns="0" rIns="0">
            <a:spAutoFit/>
          </a:bodyPr>
          <a:lstStyle/>
          <a:p>
            <a:pPr>
              <a:lnSpc>
                <a:spcPts val="4884"/>
              </a:lnSpc>
            </a:pPr>
            <a:r>
              <a:rPr lang="en-US" sz="3256">
                <a:solidFill>
                  <a:srgbClr val="FFFFFF"/>
                </a:solidFill>
                <a:latin typeface="Aileron"/>
              </a:rPr>
              <a:t>trouver -x</a:t>
            </a:r>
          </a:p>
        </p:txBody>
      </p:sp>
      <p:sp>
        <p:nvSpPr>
          <p:cNvPr name="TextBox 20" id="20"/>
          <p:cNvSpPr txBox="true"/>
          <p:nvPr/>
        </p:nvSpPr>
        <p:spPr>
          <a:xfrm rot="0">
            <a:off x="-180975" y="1039319"/>
            <a:ext cx="8193478" cy="582930"/>
          </a:xfrm>
          <a:prstGeom prst="rect">
            <a:avLst/>
          </a:prstGeom>
        </p:spPr>
        <p:txBody>
          <a:bodyPr anchor="t" rtlCol="false" tIns="0" lIns="0" bIns="0" rIns="0">
            <a:spAutoFit/>
          </a:bodyPr>
          <a:lstStyle/>
          <a:p>
            <a:pPr algn="ctr" marL="0" indent="0" lvl="0">
              <a:lnSpc>
                <a:spcPts val="4680"/>
              </a:lnSpc>
            </a:pPr>
            <a:r>
              <a:rPr lang="en-US" sz="3600" spc="107">
                <a:solidFill>
                  <a:srgbClr val="FFFFFF"/>
                </a:solidFill>
                <a:latin typeface="Aileron Ultra-Bold"/>
              </a:rPr>
              <a:t>les options des commandes </a:t>
            </a:r>
          </a:p>
        </p:txBody>
      </p:sp>
      <p:sp>
        <p:nvSpPr>
          <p:cNvPr name="AutoShape 21" id="21"/>
          <p:cNvSpPr/>
          <p:nvPr/>
        </p:nvSpPr>
        <p:spPr>
          <a:xfrm rot="0">
            <a:off x="1520178" y="2046175"/>
            <a:ext cx="165599" cy="6953250"/>
          </a:xfrm>
          <a:prstGeom prst="rect">
            <a:avLst/>
          </a:prstGeom>
          <a:solidFill>
            <a:srgbClr val="FFFFFF"/>
          </a:solid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812" t="-25079" r="-4737" b="-33102"/>
            </a:stretch>
          </a:blipFill>
        </p:spPr>
      </p:sp>
      <p:grpSp>
        <p:nvGrpSpPr>
          <p:cNvPr name="Group 3" id="3"/>
          <p:cNvGrpSpPr>
            <a:grpSpLocks noChangeAspect="true"/>
          </p:cNvGrpSpPr>
          <p:nvPr/>
        </p:nvGrpSpPr>
        <p:grpSpPr>
          <a:xfrm rot="5400000">
            <a:off x="2387877" y="3674550"/>
            <a:ext cx="6004569" cy="5201199"/>
            <a:chOff x="0" y="0"/>
            <a:chExt cx="1841500" cy="1595120"/>
          </a:xfrm>
        </p:grpSpPr>
        <p:sp>
          <p:nvSpPr>
            <p:cNvPr name="Freeform 4" id="4"/>
            <p:cNvSpPr/>
            <p:nvPr/>
          </p:nvSpPr>
          <p:spPr>
            <a:xfrm flipH="false" flipV="false" rot="0">
              <a:off x="0" y="0"/>
              <a:ext cx="1841500" cy="1595120"/>
            </a:xfrm>
            <a:custGeom>
              <a:avLst/>
              <a:gdLst/>
              <a:ahLst/>
              <a:cxnLst/>
              <a:rect r="r" b="b" t="t" l="l"/>
              <a:pathLst>
                <a:path h="1595120" w="1841500">
                  <a:moveTo>
                    <a:pt x="1380490" y="0"/>
                  </a:moveTo>
                  <a:lnTo>
                    <a:pt x="459740" y="0"/>
                  </a:lnTo>
                  <a:lnTo>
                    <a:pt x="0" y="797560"/>
                  </a:lnTo>
                  <a:lnTo>
                    <a:pt x="459740" y="1595120"/>
                  </a:lnTo>
                  <a:lnTo>
                    <a:pt x="1380490" y="1595120"/>
                  </a:lnTo>
                  <a:lnTo>
                    <a:pt x="1841500" y="797560"/>
                  </a:lnTo>
                  <a:close/>
                </a:path>
              </a:pathLst>
            </a:custGeom>
            <a:solidFill>
              <a:srgbClr val="2C92D5">
                <a:alpha val="80000"/>
              </a:srgbClr>
            </a:solidFill>
          </p:spPr>
        </p:sp>
      </p:grpSp>
      <p:grpSp>
        <p:nvGrpSpPr>
          <p:cNvPr name="Group 5" id="5"/>
          <p:cNvGrpSpPr>
            <a:grpSpLocks noChangeAspect="true"/>
          </p:cNvGrpSpPr>
          <p:nvPr/>
        </p:nvGrpSpPr>
        <p:grpSpPr>
          <a:xfrm rot="5400000">
            <a:off x="3688176" y="1378116"/>
            <a:ext cx="6004569" cy="5201199"/>
            <a:chOff x="0" y="0"/>
            <a:chExt cx="1841500" cy="1595120"/>
          </a:xfrm>
        </p:grpSpPr>
        <p:sp>
          <p:nvSpPr>
            <p:cNvPr name="Freeform 6" id="6"/>
            <p:cNvSpPr/>
            <p:nvPr/>
          </p:nvSpPr>
          <p:spPr>
            <a:xfrm flipH="false" flipV="false" rot="0">
              <a:off x="0" y="0"/>
              <a:ext cx="1841500" cy="1595120"/>
            </a:xfrm>
            <a:custGeom>
              <a:avLst/>
              <a:gdLst/>
              <a:ahLst/>
              <a:cxnLst/>
              <a:rect r="r" b="b" t="t" l="l"/>
              <a:pathLst>
                <a:path h="1595120" w="1841500">
                  <a:moveTo>
                    <a:pt x="1380490" y="0"/>
                  </a:moveTo>
                  <a:lnTo>
                    <a:pt x="459740" y="0"/>
                  </a:lnTo>
                  <a:lnTo>
                    <a:pt x="0" y="797560"/>
                  </a:lnTo>
                  <a:lnTo>
                    <a:pt x="459740" y="1595120"/>
                  </a:lnTo>
                  <a:lnTo>
                    <a:pt x="1380490" y="1595120"/>
                  </a:lnTo>
                  <a:lnTo>
                    <a:pt x="1841500" y="797560"/>
                  </a:lnTo>
                  <a:close/>
                </a:path>
              </a:pathLst>
            </a:custGeom>
            <a:solidFill>
              <a:srgbClr val="86EAE9">
                <a:alpha val="80000"/>
              </a:srgbClr>
            </a:solidFill>
          </p:spPr>
        </p:sp>
      </p:grpSp>
      <p:grpSp>
        <p:nvGrpSpPr>
          <p:cNvPr name="Group 7" id="7"/>
          <p:cNvGrpSpPr>
            <a:grpSpLocks noChangeAspect="true"/>
          </p:cNvGrpSpPr>
          <p:nvPr/>
        </p:nvGrpSpPr>
        <p:grpSpPr>
          <a:xfrm rot="5400000">
            <a:off x="1087577" y="1430385"/>
            <a:ext cx="6004569" cy="5201199"/>
            <a:chOff x="0" y="0"/>
            <a:chExt cx="1841500" cy="1595120"/>
          </a:xfrm>
        </p:grpSpPr>
        <p:sp>
          <p:nvSpPr>
            <p:cNvPr name="Freeform 8" id="8"/>
            <p:cNvSpPr/>
            <p:nvPr/>
          </p:nvSpPr>
          <p:spPr>
            <a:xfrm flipH="false" flipV="false" rot="0">
              <a:off x="0" y="0"/>
              <a:ext cx="1841500" cy="1595120"/>
            </a:xfrm>
            <a:custGeom>
              <a:avLst/>
              <a:gdLst/>
              <a:ahLst/>
              <a:cxnLst/>
              <a:rect r="r" b="b" t="t" l="l"/>
              <a:pathLst>
                <a:path h="1595120" w="1841500">
                  <a:moveTo>
                    <a:pt x="1380490" y="0"/>
                  </a:moveTo>
                  <a:lnTo>
                    <a:pt x="459740" y="0"/>
                  </a:lnTo>
                  <a:lnTo>
                    <a:pt x="0" y="797560"/>
                  </a:lnTo>
                  <a:lnTo>
                    <a:pt x="459740" y="1595120"/>
                  </a:lnTo>
                  <a:lnTo>
                    <a:pt x="1380490" y="1595120"/>
                  </a:lnTo>
                  <a:lnTo>
                    <a:pt x="1841500" y="797560"/>
                  </a:lnTo>
                  <a:close/>
                </a:path>
              </a:pathLst>
            </a:custGeom>
            <a:solidFill>
              <a:srgbClr val="37C9EF">
                <a:alpha val="80000"/>
              </a:srgbClr>
            </a:solidFill>
          </p:spPr>
        </p:sp>
      </p:grpSp>
      <p:sp>
        <p:nvSpPr>
          <p:cNvPr name="Freeform 9" id="9"/>
          <p:cNvSpPr/>
          <p:nvPr/>
        </p:nvSpPr>
        <p:spPr>
          <a:xfrm flipH="false" flipV="false" rot="5400000">
            <a:off x="11197684" y="7152572"/>
            <a:ext cx="3623959" cy="756271"/>
          </a:xfrm>
          <a:custGeom>
            <a:avLst/>
            <a:gdLst/>
            <a:ahLst/>
            <a:cxnLst/>
            <a:rect r="r" b="b" t="t" l="l"/>
            <a:pathLst>
              <a:path h="756271" w="3623959">
                <a:moveTo>
                  <a:pt x="0" y="0"/>
                </a:moveTo>
                <a:lnTo>
                  <a:pt x="3623959" y="0"/>
                </a:lnTo>
                <a:lnTo>
                  <a:pt x="3623959" y="756271"/>
                </a:lnTo>
                <a:lnTo>
                  <a:pt x="0" y="756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rot="0">
            <a:off x="10501539" y="2046175"/>
            <a:ext cx="165599" cy="6953250"/>
          </a:xfrm>
          <a:prstGeom prst="rect">
            <a:avLst/>
          </a:prstGeom>
          <a:solidFill>
            <a:srgbClr val="FFFFFF"/>
          </a:solidFill>
        </p:spPr>
      </p:sp>
      <p:sp>
        <p:nvSpPr>
          <p:cNvPr name="Freeform 11" id="11"/>
          <p:cNvSpPr/>
          <p:nvPr/>
        </p:nvSpPr>
        <p:spPr>
          <a:xfrm flipH="false" flipV="false" rot="0">
            <a:off x="11909251" y="1535759"/>
            <a:ext cx="3880909" cy="3735500"/>
          </a:xfrm>
          <a:custGeom>
            <a:avLst/>
            <a:gdLst/>
            <a:ahLst/>
            <a:cxnLst/>
            <a:rect r="r" b="b" t="t" l="l"/>
            <a:pathLst>
              <a:path h="3735500" w="3880909">
                <a:moveTo>
                  <a:pt x="0" y="0"/>
                </a:moveTo>
                <a:lnTo>
                  <a:pt x="3880909" y="0"/>
                </a:lnTo>
                <a:lnTo>
                  <a:pt x="3880909" y="3735501"/>
                </a:lnTo>
                <a:lnTo>
                  <a:pt x="0" y="37355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511783" y="186978"/>
            <a:ext cx="6478978" cy="582930"/>
          </a:xfrm>
          <a:prstGeom prst="rect">
            <a:avLst/>
          </a:prstGeom>
        </p:spPr>
        <p:txBody>
          <a:bodyPr anchor="t" rtlCol="false" tIns="0" lIns="0" bIns="0" rIns="0">
            <a:spAutoFit/>
          </a:bodyPr>
          <a:lstStyle/>
          <a:p>
            <a:pPr algn="ctr" marL="0" indent="0" lvl="0">
              <a:lnSpc>
                <a:spcPts val="4680"/>
              </a:lnSpc>
            </a:pPr>
            <a:r>
              <a:rPr lang="en-US" sz="3600" spc="107">
                <a:solidFill>
                  <a:srgbClr val="FFFFFF"/>
                </a:solidFill>
                <a:latin typeface="Aileron Ultra-Bold"/>
              </a:rPr>
              <a:t>La troisième catégorie</a:t>
            </a:r>
          </a:p>
        </p:txBody>
      </p:sp>
      <p:sp>
        <p:nvSpPr>
          <p:cNvPr name="TextBox 13" id="13"/>
          <p:cNvSpPr txBox="true"/>
          <p:nvPr/>
        </p:nvSpPr>
        <p:spPr>
          <a:xfrm rot="0">
            <a:off x="4279836" y="2440524"/>
            <a:ext cx="2144779" cy="3123771"/>
          </a:xfrm>
          <a:prstGeom prst="rect">
            <a:avLst/>
          </a:prstGeom>
        </p:spPr>
        <p:txBody>
          <a:bodyPr anchor="t" rtlCol="false" tIns="0" lIns="0" bIns="0" rIns="0">
            <a:spAutoFit/>
          </a:bodyPr>
          <a:lstStyle/>
          <a:p>
            <a:pPr algn="ctr">
              <a:lnSpc>
                <a:spcPts val="4153"/>
              </a:lnSpc>
            </a:pPr>
            <a:r>
              <a:rPr lang="en-US" sz="2967">
                <a:solidFill>
                  <a:srgbClr val="000000"/>
                </a:solidFill>
                <a:latin typeface="Open Sans"/>
              </a:rPr>
              <a:t>Commande d'affichage et de lecture de fichiers</a:t>
            </a:r>
          </a:p>
          <a:p>
            <a:pPr algn="ctr">
              <a:lnSpc>
                <a:spcPts val="4153"/>
              </a:lnSpc>
            </a:pPr>
            <a:r>
              <a:rPr lang="en-US" sz="2967">
                <a:solidFill>
                  <a:srgbClr val="000000"/>
                </a:solidFill>
                <a:latin typeface="Open Sans"/>
              </a:rPr>
              <a:t>&amp;dossiers :</a:t>
            </a:r>
          </a:p>
        </p:txBody>
      </p:sp>
      <p:sp>
        <p:nvSpPr>
          <p:cNvPr name="TextBox 14" id="14"/>
          <p:cNvSpPr txBox="true"/>
          <p:nvPr/>
        </p:nvSpPr>
        <p:spPr>
          <a:xfrm rot="0">
            <a:off x="1489262" y="3017429"/>
            <a:ext cx="2059492" cy="695961"/>
          </a:xfrm>
          <a:prstGeom prst="rect">
            <a:avLst/>
          </a:prstGeom>
        </p:spPr>
        <p:txBody>
          <a:bodyPr anchor="t" rtlCol="false" tIns="0" lIns="0" bIns="0" rIns="0">
            <a:spAutoFit/>
          </a:bodyPr>
          <a:lstStyle/>
          <a:p>
            <a:pPr algn="ctr">
              <a:lnSpc>
                <a:spcPts val="5739"/>
              </a:lnSpc>
            </a:pPr>
            <a:r>
              <a:rPr lang="en-US" sz="4099">
                <a:solidFill>
                  <a:srgbClr val="000000"/>
                </a:solidFill>
                <a:latin typeface="Open Sans Bold"/>
              </a:rPr>
              <a:t>cmpt</a:t>
            </a:r>
          </a:p>
        </p:txBody>
      </p:sp>
      <p:sp>
        <p:nvSpPr>
          <p:cNvPr name="TextBox 15" id="15"/>
          <p:cNvSpPr txBox="true"/>
          <p:nvPr/>
        </p:nvSpPr>
        <p:spPr>
          <a:xfrm rot="0">
            <a:off x="7155698" y="3017429"/>
            <a:ext cx="1984534" cy="67945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Bold"/>
              </a:rPr>
              <a:t>content</a:t>
            </a:r>
          </a:p>
        </p:txBody>
      </p:sp>
      <p:sp>
        <p:nvSpPr>
          <p:cNvPr name="TextBox 16" id="16"/>
          <p:cNvSpPr txBox="true"/>
          <p:nvPr/>
        </p:nvSpPr>
        <p:spPr>
          <a:xfrm rot="0">
            <a:off x="5147565" y="7356270"/>
            <a:ext cx="628055" cy="67945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Bold"/>
              </a:rPr>
              <a:t>lst</a:t>
            </a:r>
          </a:p>
        </p:txBody>
      </p:sp>
      <p:sp>
        <p:nvSpPr>
          <p:cNvPr name="TextBox 17" id="17"/>
          <p:cNvSpPr txBox="true"/>
          <p:nvPr/>
        </p:nvSpPr>
        <p:spPr>
          <a:xfrm rot="0">
            <a:off x="10933837" y="3047141"/>
            <a:ext cx="1214464" cy="645100"/>
          </a:xfrm>
          <a:prstGeom prst="rect">
            <a:avLst/>
          </a:prstGeom>
        </p:spPr>
        <p:txBody>
          <a:bodyPr anchor="t" rtlCol="false" tIns="0" lIns="0" bIns="0" rIns="0">
            <a:spAutoFit/>
          </a:bodyPr>
          <a:lstStyle/>
          <a:p>
            <a:pPr>
              <a:lnSpc>
                <a:spcPts val="5399"/>
              </a:lnSpc>
            </a:pPr>
            <a:r>
              <a:rPr lang="en-US" sz="3599">
                <a:solidFill>
                  <a:srgbClr val="FFFFFF"/>
                </a:solidFill>
                <a:latin typeface="Aileron Bold"/>
              </a:rPr>
              <a:t> lst</a:t>
            </a:r>
          </a:p>
        </p:txBody>
      </p:sp>
      <p:sp>
        <p:nvSpPr>
          <p:cNvPr name="TextBox 18" id="18"/>
          <p:cNvSpPr txBox="true"/>
          <p:nvPr/>
        </p:nvSpPr>
        <p:spPr>
          <a:xfrm rot="0">
            <a:off x="10933837" y="6695665"/>
            <a:ext cx="2853055" cy="643891"/>
          </a:xfrm>
          <a:prstGeom prst="rect">
            <a:avLst/>
          </a:prstGeom>
        </p:spPr>
        <p:txBody>
          <a:bodyPr anchor="t" rtlCol="false" tIns="0" lIns="0" bIns="0" rIns="0">
            <a:spAutoFit/>
          </a:bodyPr>
          <a:lstStyle/>
          <a:p>
            <a:pPr>
              <a:lnSpc>
                <a:spcPts val="5399"/>
              </a:lnSpc>
            </a:pPr>
            <a:r>
              <a:rPr lang="en-US" sz="3599">
                <a:solidFill>
                  <a:srgbClr val="FFFFFF"/>
                </a:solidFill>
                <a:latin typeface="Aileron Bold"/>
              </a:rPr>
              <a:t>cmpt</a:t>
            </a:r>
          </a:p>
        </p:txBody>
      </p:sp>
      <p:sp>
        <p:nvSpPr>
          <p:cNvPr name="TextBox 19" id="19"/>
          <p:cNvSpPr txBox="true"/>
          <p:nvPr/>
        </p:nvSpPr>
        <p:spPr>
          <a:xfrm rot="0">
            <a:off x="13581954" y="5437075"/>
            <a:ext cx="2853055" cy="563880"/>
          </a:xfrm>
          <a:prstGeom prst="rect">
            <a:avLst/>
          </a:prstGeom>
        </p:spPr>
        <p:txBody>
          <a:bodyPr anchor="t" rtlCol="false" tIns="0" lIns="0" bIns="0" rIns="0">
            <a:spAutoFit/>
          </a:bodyPr>
          <a:lstStyle/>
          <a:p>
            <a:pPr>
              <a:lnSpc>
                <a:spcPts val="4799"/>
              </a:lnSpc>
            </a:pPr>
            <a:r>
              <a:rPr lang="en-US" sz="3199">
                <a:solidFill>
                  <a:srgbClr val="FFFFFF"/>
                </a:solidFill>
                <a:latin typeface="Aileron"/>
              </a:rPr>
              <a:t>cmpt</a:t>
            </a:r>
          </a:p>
        </p:txBody>
      </p:sp>
      <p:sp>
        <p:nvSpPr>
          <p:cNvPr name="TextBox 20" id="20"/>
          <p:cNvSpPr txBox="true"/>
          <p:nvPr/>
        </p:nvSpPr>
        <p:spPr>
          <a:xfrm rot="0">
            <a:off x="14799890" y="1469084"/>
            <a:ext cx="467678" cy="580390"/>
          </a:xfrm>
          <a:prstGeom prst="rect">
            <a:avLst/>
          </a:prstGeom>
        </p:spPr>
        <p:txBody>
          <a:bodyPr anchor="t" rtlCol="false" tIns="0" lIns="0" bIns="0" rIns="0">
            <a:spAutoFit/>
          </a:bodyPr>
          <a:lstStyle/>
          <a:p>
            <a:pPr algn="ctr">
              <a:lnSpc>
                <a:spcPts val="4759"/>
              </a:lnSpc>
            </a:pPr>
            <a:r>
              <a:rPr lang="en-US" sz="3399">
                <a:solidFill>
                  <a:srgbClr val="F9F6F9"/>
                </a:solidFill>
                <a:latin typeface="Open Sans"/>
              </a:rPr>
              <a:t>lst</a:t>
            </a:r>
          </a:p>
        </p:txBody>
      </p:sp>
      <p:sp>
        <p:nvSpPr>
          <p:cNvPr name="TextBox 21" id="21"/>
          <p:cNvSpPr txBox="true"/>
          <p:nvPr/>
        </p:nvSpPr>
        <p:spPr>
          <a:xfrm rot="0">
            <a:off x="13581954" y="7192149"/>
            <a:ext cx="2903548" cy="581868"/>
          </a:xfrm>
          <a:prstGeom prst="rect">
            <a:avLst/>
          </a:prstGeom>
        </p:spPr>
        <p:txBody>
          <a:bodyPr anchor="t" rtlCol="false" tIns="0" lIns="0" bIns="0" rIns="0">
            <a:spAutoFit/>
          </a:bodyPr>
          <a:lstStyle/>
          <a:p>
            <a:pPr>
              <a:lnSpc>
                <a:spcPts val="4884"/>
              </a:lnSpc>
            </a:pPr>
            <a:r>
              <a:rPr lang="en-US" sz="3256">
                <a:solidFill>
                  <a:srgbClr val="FFFFFF"/>
                </a:solidFill>
                <a:latin typeface="Aileron"/>
              </a:rPr>
              <a:t>cmpt -c</a:t>
            </a:r>
          </a:p>
        </p:txBody>
      </p:sp>
      <p:sp>
        <p:nvSpPr>
          <p:cNvPr name="TextBox 22" id="22"/>
          <p:cNvSpPr txBox="true"/>
          <p:nvPr/>
        </p:nvSpPr>
        <p:spPr>
          <a:xfrm rot="0">
            <a:off x="13581954" y="8760820"/>
            <a:ext cx="2903548" cy="581868"/>
          </a:xfrm>
          <a:prstGeom prst="rect">
            <a:avLst/>
          </a:prstGeom>
        </p:spPr>
        <p:txBody>
          <a:bodyPr anchor="t" rtlCol="false" tIns="0" lIns="0" bIns="0" rIns="0">
            <a:spAutoFit/>
          </a:bodyPr>
          <a:lstStyle/>
          <a:p>
            <a:pPr>
              <a:lnSpc>
                <a:spcPts val="4884"/>
              </a:lnSpc>
            </a:pPr>
            <a:r>
              <a:rPr lang="en-US" sz="3256">
                <a:solidFill>
                  <a:srgbClr val="FFFFFF"/>
                </a:solidFill>
                <a:latin typeface="Aileron"/>
              </a:rPr>
              <a:t>cmpt -w</a:t>
            </a:r>
          </a:p>
        </p:txBody>
      </p:sp>
      <p:sp>
        <p:nvSpPr>
          <p:cNvPr name="TextBox 23" id="23"/>
          <p:cNvSpPr txBox="true"/>
          <p:nvPr/>
        </p:nvSpPr>
        <p:spPr>
          <a:xfrm rot="0">
            <a:off x="9291060" y="383304"/>
            <a:ext cx="8193478" cy="582930"/>
          </a:xfrm>
          <a:prstGeom prst="rect">
            <a:avLst/>
          </a:prstGeom>
        </p:spPr>
        <p:txBody>
          <a:bodyPr anchor="t" rtlCol="false" tIns="0" lIns="0" bIns="0" rIns="0">
            <a:spAutoFit/>
          </a:bodyPr>
          <a:lstStyle/>
          <a:p>
            <a:pPr algn="ctr" marL="0" indent="0" lvl="0">
              <a:lnSpc>
                <a:spcPts val="4680"/>
              </a:lnSpc>
            </a:pPr>
            <a:r>
              <a:rPr lang="en-US" sz="3600" spc="107">
                <a:solidFill>
                  <a:srgbClr val="FFFFFF"/>
                </a:solidFill>
                <a:latin typeface="Aileron Ultra-Bold"/>
              </a:rPr>
              <a:t>les options des commandes </a:t>
            </a:r>
          </a:p>
        </p:txBody>
      </p:sp>
      <p:sp>
        <p:nvSpPr>
          <p:cNvPr name="TextBox 24" id="24"/>
          <p:cNvSpPr txBox="true"/>
          <p:nvPr/>
        </p:nvSpPr>
        <p:spPr>
          <a:xfrm rot="0">
            <a:off x="15406268" y="2137963"/>
            <a:ext cx="1053988" cy="580390"/>
          </a:xfrm>
          <a:prstGeom prst="rect">
            <a:avLst/>
          </a:prstGeom>
        </p:spPr>
        <p:txBody>
          <a:bodyPr anchor="t" rtlCol="false" tIns="0" lIns="0" bIns="0" rIns="0">
            <a:spAutoFit/>
          </a:bodyPr>
          <a:lstStyle/>
          <a:p>
            <a:pPr algn="ctr">
              <a:lnSpc>
                <a:spcPts val="4759"/>
              </a:lnSpc>
            </a:pPr>
            <a:r>
              <a:rPr lang="en-US" sz="3399">
                <a:solidFill>
                  <a:srgbClr val="F9F6F9"/>
                </a:solidFill>
                <a:latin typeface="Open Sans"/>
              </a:rPr>
              <a:t>lst -f</a:t>
            </a:r>
          </a:p>
        </p:txBody>
      </p:sp>
      <p:sp>
        <p:nvSpPr>
          <p:cNvPr name="TextBox 25" id="25"/>
          <p:cNvSpPr txBox="true"/>
          <p:nvPr/>
        </p:nvSpPr>
        <p:spPr>
          <a:xfrm rot="0">
            <a:off x="15933262" y="2651678"/>
            <a:ext cx="1053988" cy="580390"/>
          </a:xfrm>
          <a:prstGeom prst="rect">
            <a:avLst/>
          </a:prstGeom>
        </p:spPr>
        <p:txBody>
          <a:bodyPr anchor="t" rtlCol="false" tIns="0" lIns="0" bIns="0" rIns="0">
            <a:spAutoFit/>
          </a:bodyPr>
          <a:lstStyle/>
          <a:p>
            <a:pPr algn="ctr">
              <a:lnSpc>
                <a:spcPts val="4759"/>
              </a:lnSpc>
            </a:pPr>
            <a:r>
              <a:rPr lang="en-US" sz="3399">
                <a:solidFill>
                  <a:srgbClr val="F9F6F9"/>
                </a:solidFill>
                <a:latin typeface="Open Sans"/>
              </a:rPr>
              <a:t>lst -d</a:t>
            </a:r>
          </a:p>
        </p:txBody>
      </p:sp>
      <p:sp>
        <p:nvSpPr>
          <p:cNvPr name="TextBox 26" id="26"/>
          <p:cNvSpPr txBox="true"/>
          <p:nvPr/>
        </p:nvSpPr>
        <p:spPr>
          <a:xfrm rot="0">
            <a:off x="16056860" y="3336835"/>
            <a:ext cx="1053988" cy="580390"/>
          </a:xfrm>
          <a:prstGeom prst="rect">
            <a:avLst/>
          </a:prstGeom>
        </p:spPr>
        <p:txBody>
          <a:bodyPr anchor="t" rtlCol="false" tIns="0" lIns="0" bIns="0" rIns="0">
            <a:spAutoFit/>
          </a:bodyPr>
          <a:lstStyle/>
          <a:p>
            <a:pPr algn="ctr">
              <a:lnSpc>
                <a:spcPts val="4759"/>
              </a:lnSpc>
            </a:pPr>
            <a:r>
              <a:rPr lang="en-US" sz="3399">
                <a:solidFill>
                  <a:srgbClr val="F9F6F9"/>
                </a:solidFill>
                <a:latin typeface="Open Sans"/>
              </a:rPr>
              <a:t>lst -a</a:t>
            </a:r>
          </a:p>
        </p:txBody>
      </p:sp>
      <p:sp>
        <p:nvSpPr>
          <p:cNvPr name="TextBox 27" id="27"/>
          <p:cNvSpPr txBox="true"/>
          <p:nvPr/>
        </p:nvSpPr>
        <p:spPr>
          <a:xfrm rot="0">
            <a:off x="15933262" y="4022000"/>
            <a:ext cx="1053988" cy="580390"/>
          </a:xfrm>
          <a:prstGeom prst="rect">
            <a:avLst/>
          </a:prstGeom>
        </p:spPr>
        <p:txBody>
          <a:bodyPr anchor="t" rtlCol="false" tIns="0" lIns="0" bIns="0" rIns="0">
            <a:spAutoFit/>
          </a:bodyPr>
          <a:lstStyle/>
          <a:p>
            <a:pPr algn="ctr">
              <a:lnSpc>
                <a:spcPts val="4759"/>
              </a:lnSpc>
            </a:pPr>
            <a:r>
              <a:rPr lang="en-US" sz="3399">
                <a:solidFill>
                  <a:srgbClr val="F9F6F9"/>
                </a:solidFill>
                <a:latin typeface="Open Sans"/>
              </a:rPr>
              <a:t>lst -l</a:t>
            </a:r>
          </a:p>
        </p:txBody>
      </p:sp>
      <p:sp>
        <p:nvSpPr>
          <p:cNvPr name="TextBox 28" id="28"/>
          <p:cNvSpPr txBox="true"/>
          <p:nvPr/>
        </p:nvSpPr>
        <p:spPr>
          <a:xfrm rot="0">
            <a:off x="15406268" y="4535715"/>
            <a:ext cx="1053988" cy="580390"/>
          </a:xfrm>
          <a:prstGeom prst="rect">
            <a:avLst/>
          </a:prstGeom>
        </p:spPr>
        <p:txBody>
          <a:bodyPr anchor="t" rtlCol="false" tIns="0" lIns="0" bIns="0" rIns="0">
            <a:spAutoFit/>
          </a:bodyPr>
          <a:lstStyle/>
          <a:p>
            <a:pPr algn="ctr">
              <a:lnSpc>
                <a:spcPts val="4759"/>
              </a:lnSpc>
            </a:pPr>
            <a:r>
              <a:rPr lang="en-US" sz="3399">
                <a:solidFill>
                  <a:srgbClr val="F9F6F9"/>
                </a:solidFill>
                <a:latin typeface="Open Sans"/>
              </a:rPr>
              <a:t>lst -n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TextBox 3" id="3"/>
          <p:cNvSpPr txBox="true"/>
          <p:nvPr/>
        </p:nvSpPr>
        <p:spPr>
          <a:xfrm rot="0">
            <a:off x="4842520" y="3662133"/>
            <a:ext cx="8602960" cy="1652269"/>
          </a:xfrm>
          <a:prstGeom prst="rect">
            <a:avLst/>
          </a:prstGeom>
        </p:spPr>
        <p:txBody>
          <a:bodyPr anchor="t" rtlCol="false" tIns="0" lIns="0" bIns="0" rIns="0">
            <a:spAutoFit/>
          </a:bodyPr>
          <a:lstStyle/>
          <a:p>
            <a:pPr algn="ctr">
              <a:lnSpc>
                <a:spcPts val="12880"/>
              </a:lnSpc>
              <a:spcBef>
                <a:spcPct val="0"/>
              </a:spcBef>
            </a:pPr>
            <a:r>
              <a:rPr lang="en-US" sz="9200">
                <a:solidFill>
                  <a:srgbClr val="FFFFFF"/>
                </a:solidFill>
                <a:latin typeface="Abang Bold"/>
              </a:rPr>
              <a:t>6</a:t>
            </a:r>
            <a:r>
              <a:rPr lang="en-US" sz="9200">
                <a:solidFill>
                  <a:srgbClr val="FFFFFF"/>
                </a:solidFill>
                <a:latin typeface="Abang Bold"/>
              </a:rPr>
              <a:t>-Distribution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372" t="-46261" r="-7177" b="-11920"/>
            </a:stretch>
          </a:blipFill>
        </p:spPr>
      </p:sp>
      <p:sp>
        <p:nvSpPr>
          <p:cNvPr name="TextBox 3" id="3"/>
          <p:cNvSpPr txBox="true"/>
          <p:nvPr/>
        </p:nvSpPr>
        <p:spPr>
          <a:xfrm rot="0">
            <a:off x="314212" y="3794679"/>
            <a:ext cx="17659575" cy="1652269"/>
          </a:xfrm>
          <a:prstGeom prst="rect">
            <a:avLst/>
          </a:prstGeom>
        </p:spPr>
        <p:txBody>
          <a:bodyPr anchor="t" rtlCol="false" tIns="0" lIns="0" bIns="0" rIns="0">
            <a:spAutoFit/>
          </a:bodyPr>
          <a:lstStyle/>
          <a:p>
            <a:pPr algn="ctr">
              <a:lnSpc>
                <a:spcPts val="12880"/>
              </a:lnSpc>
            </a:pPr>
            <a:r>
              <a:rPr lang="en-US" sz="9200">
                <a:solidFill>
                  <a:srgbClr val="FFFFFF"/>
                </a:solidFill>
                <a:latin typeface="Abang"/>
              </a:rPr>
              <a:t>1-IntrOduction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Freeform 3" id="3"/>
          <p:cNvSpPr/>
          <p:nvPr/>
        </p:nvSpPr>
        <p:spPr>
          <a:xfrm flipH="false" flipV="false" rot="0">
            <a:off x="8633819" y="781160"/>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1727550" y="843637"/>
            <a:ext cx="13205694"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1530892" y="4220749"/>
            <a:ext cx="4656068" cy="4114800"/>
          </a:xfrm>
          <a:custGeom>
            <a:avLst/>
            <a:gdLst/>
            <a:ahLst/>
            <a:cxnLst/>
            <a:rect r="r" b="b" t="t" l="l"/>
            <a:pathLst>
              <a:path h="4114800" w="4656068">
                <a:moveTo>
                  <a:pt x="0" y="0"/>
                </a:moveTo>
                <a:lnTo>
                  <a:pt x="4656068" y="0"/>
                </a:lnTo>
                <a:lnTo>
                  <a:pt x="46560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530892" y="3017256"/>
            <a:ext cx="10147935" cy="755911"/>
          </a:xfrm>
          <a:prstGeom prst="rect">
            <a:avLst/>
          </a:prstGeom>
        </p:spPr>
        <p:txBody>
          <a:bodyPr anchor="t" rtlCol="false" tIns="0" lIns="0" bIns="0" rIns="0">
            <a:spAutoFit/>
          </a:bodyPr>
          <a:lstStyle/>
          <a:p>
            <a:pPr algn="ctr">
              <a:lnSpc>
                <a:spcPts val="6110"/>
              </a:lnSpc>
              <a:spcBef>
                <a:spcPct val="0"/>
              </a:spcBef>
            </a:pPr>
            <a:r>
              <a:rPr lang="en-US" sz="4364">
                <a:solidFill>
                  <a:srgbClr val="FFFFFF"/>
                </a:solidFill>
                <a:latin typeface="Arbutus Slab"/>
              </a:rPr>
              <a:t>  La création d'une distribution Linux</a:t>
            </a:r>
          </a:p>
        </p:txBody>
      </p:sp>
      <p:sp>
        <p:nvSpPr>
          <p:cNvPr name="TextBox 7" id="7"/>
          <p:cNvSpPr txBox="true"/>
          <p:nvPr/>
        </p:nvSpPr>
        <p:spPr>
          <a:xfrm rot="0">
            <a:off x="6539160" y="4350655"/>
            <a:ext cx="11091668" cy="3265419"/>
          </a:xfrm>
          <a:prstGeom prst="rect">
            <a:avLst/>
          </a:prstGeom>
        </p:spPr>
        <p:txBody>
          <a:bodyPr anchor="t" rtlCol="false" tIns="0" lIns="0" bIns="0" rIns="0">
            <a:spAutoFit/>
          </a:bodyPr>
          <a:lstStyle/>
          <a:p>
            <a:pPr algn="ctr">
              <a:lnSpc>
                <a:spcPts val="3706"/>
              </a:lnSpc>
              <a:spcBef>
                <a:spcPct val="0"/>
              </a:spcBef>
            </a:pPr>
            <a:r>
              <a:rPr lang="en-US" sz="2647">
                <a:solidFill>
                  <a:srgbClr val="FFFFFF"/>
                </a:solidFill>
                <a:latin typeface="Arbutus Slab"/>
              </a:rPr>
              <a:t> La création d'une distribution Linux n'est en aucun cas une tâche vague. Nous étions confrontés à deux approches distinctes : soit élaborer une distribution à partir de zéro,notamment avec Linux From Scratch, soit personnaliser une distribution existante selon nos besoins spécifiques. Nous avons choisi la seconde méthode, optant ainsi pour la personnalisation d'une distribution existante. Dans cette  démarche, nous avons fait usage de Cubic.</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Freeform 3" id="3"/>
          <p:cNvSpPr/>
          <p:nvPr/>
        </p:nvSpPr>
        <p:spPr>
          <a:xfrm flipH="false" flipV="false" rot="0">
            <a:off x="924780" y="1991651"/>
            <a:ext cx="7709039" cy="5398350"/>
          </a:xfrm>
          <a:custGeom>
            <a:avLst/>
            <a:gdLst/>
            <a:ahLst/>
            <a:cxnLst/>
            <a:rect r="r" b="b" t="t" l="l"/>
            <a:pathLst>
              <a:path h="5398350" w="7709039">
                <a:moveTo>
                  <a:pt x="0" y="0"/>
                </a:moveTo>
                <a:lnTo>
                  <a:pt x="7709039" y="0"/>
                </a:lnTo>
                <a:lnTo>
                  <a:pt x="7709039" y="5398350"/>
                </a:lnTo>
                <a:lnTo>
                  <a:pt x="0" y="5398350"/>
                </a:lnTo>
                <a:lnTo>
                  <a:pt x="0" y="0"/>
                </a:lnTo>
                <a:close/>
              </a:path>
            </a:pathLst>
          </a:custGeom>
          <a:blipFill>
            <a:blip r:embed="rId3"/>
            <a:stretch>
              <a:fillRect l="0" t="0" r="0" b="-5207"/>
            </a:stretch>
          </a:blipFill>
        </p:spPr>
      </p:sp>
      <p:sp>
        <p:nvSpPr>
          <p:cNvPr name="Freeform 4" id="4"/>
          <p:cNvSpPr/>
          <p:nvPr/>
        </p:nvSpPr>
        <p:spPr>
          <a:xfrm flipH="false" flipV="false" rot="0">
            <a:off x="8586194" y="797025"/>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1727550" y="843637"/>
            <a:ext cx="13205694"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9864620" y="2877734"/>
            <a:ext cx="8083503" cy="4531532"/>
          </a:xfrm>
          <a:custGeom>
            <a:avLst/>
            <a:gdLst/>
            <a:ahLst/>
            <a:cxnLst/>
            <a:rect r="r" b="b" t="t" l="l"/>
            <a:pathLst>
              <a:path h="4531532" w="8083503">
                <a:moveTo>
                  <a:pt x="0" y="0"/>
                </a:moveTo>
                <a:lnTo>
                  <a:pt x="8083503" y="0"/>
                </a:lnTo>
                <a:lnTo>
                  <a:pt x="8083503" y="4531532"/>
                </a:lnTo>
                <a:lnTo>
                  <a:pt x="0" y="4531532"/>
                </a:lnTo>
                <a:lnTo>
                  <a:pt x="0" y="0"/>
                </a:lnTo>
                <a:close/>
              </a:path>
            </a:pathLst>
          </a:custGeom>
          <a:blipFill>
            <a:blip r:embed="rId6"/>
            <a:stretch>
              <a:fillRect l="0" t="0" r="0" b="0"/>
            </a:stretch>
          </a:blipFill>
        </p:spPr>
      </p:sp>
      <p:sp>
        <p:nvSpPr>
          <p:cNvPr name="TextBox 7" id="7"/>
          <p:cNvSpPr txBox="true"/>
          <p:nvPr/>
        </p:nvSpPr>
        <p:spPr>
          <a:xfrm rot="0">
            <a:off x="2383346" y="7389193"/>
            <a:ext cx="4791908" cy="755911"/>
          </a:xfrm>
          <a:prstGeom prst="rect">
            <a:avLst/>
          </a:prstGeom>
        </p:spPr>
        <p:txBody>
          <a:bodyPr anchor="t" rtlCol="false" tIns="0" lIns="0" bIns="0" rIns="0">
            <a:spAutoFit/>
          </a:bodyPr>
          <a:lstStyle/>
          <a:p>
            <a:pPr algn="ctr">
              <a:lnSpc>
                <a:spcPts val="6110"/>
              </a:lnSpc>
              <a:spcBef>
                <a:spcPct val="0"/>
              </a:spcBef>
            </a:pPr>
            <a:r>
              <a:rPr lang="en-US" sz="4364">
                <a:solidFill>
                  <a:srgbClr val="FFFFFF"/>
                </a:solidFill>
                <a:latin typeface="Arbutus Slab"/>
              </a:rPr>
              <a:t>interface cubic 1  </a:t>
            </a:r>
          </a:p>
        </p:txBody>
      </p:sp>
      <p:sp>
        <p:nvSpPr>
          <p:cNvPr name="TextBox 8" id="8"/>
          <p:cNvSpPr txBox="true"/>
          <p:nvPr/>
        </p:nvSpPr>
        <p:spPr>
          <a:xfrm rot="0">
            <a:off x="11727550" y="7389193"/>
            <a:ext cx="4895850" cy="755911"/>
          </a:xfrm>
          <a:prstGeom prst="rect">
            <a:avLst/>
          </a:prstGeom>
        </p:spPr>
        <p:txBody>
          <a:bodyPr anchor="t" rtlCol="false" tIns="0" lIns="0" bIns="0" rIns="0">
            <a:spAutoFit/>
          </a:bodyPr>
          <a:lstStyle/>
          <a:p>
            <a:pPr algn="ctr">
              <a:lnSpc>
                <a:spcPts val="6110"/>
              </a:lnSpc>
              <a:spcBef>
                <a:spcPct val="0"/>
              </a:spcBef>
            </a:pPr>
            <a:r>
              <a:rPr lang="en-US" sz="4364">
                <a:solidFill>
                  <a:srgbClr val="FFFFFF"/>
                </a:solidFill>
                <a:latin typeface="Arbutus Slab"/>
              </a:rPr>
              <a:t>interface cubic 2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TextBox 3" id="3"/>
          <p:cNvSpPr txBox="true"/>
          <p:nvPr/>
        </p:nvSpPr>
        <p:spPr>
          <a:xfrm rot="0">
            <a:off x="2400198" y="3378374"/>
            <a:ext cx="13487605" cy="1948117"/>
          </a:xfrm>
          <a:prstGeom prst="rect">
            <a:avLst/>
          </a:prstGeom>
        </p:spPr>
        <p:txBody>
          <a:bodyPr anchor="t" rtlCol="false" tIns="0" lIns="0" bIns="0" rIns="0">
            <a:spAutoFit/>
          </a:bodyPr>
          <a:lstStyle/>
          <a:p>
            <a:pPr algn="ctr">
              <a:lnSpc>
                <a:spcPts val="15171"/>
              </a:lnSpc>
            </a:pPr>
            <a:r>
              <a:rPr lang="en-US" sz="10836">
                <a:solidFill>
                  <a:srgbClr val="FFFFFF"/>
                </a:solidFill>
                <a:latin typeface="Abang"/>
              </a:rPr>
              <a:t>personalisation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812" t="-25079" r="-4737" b="-33102"/>
            </a:stretch>
          </a:blipFill>
        </p:spPr>
      </p:sp>
      <p:sp>
        <p:nvSpPr>
          <p:cNvPr name="AutoShape 3" id="3"/>
          <p:cNvSpPr/>
          <p:nvPr/>
        </p:nvSpPr>
        <p:spPr>
          <a:xfrm rot="0">
            <a:off x="1079166" y="2630762"/>
            <a:ext cx="1578747" cy="2661963"/>
          </a:xfrm>
          <a:prstGeom prst="rect">
            <a:avLst/>
          </a:prstGeom>
          <a:solidFill>
            <a:srgbClr val="FFFFFF">
              <a:alpha val="4706"/>
            </a:srgbClr>
          </a:solidFill>
        </p:spPr>
      </p:sp>
      <p:grpSp>
        <p:nvGrpSpPr>
          <p:cNvPr name="Group 4" id="4"/>
          <p:cNvGrpSpPr/>
          <p:nvPr/>
        </p:nvGrpSpPr>
        <p:grpSpPr>
          <a:xfrm rot="0">
            <a:off x="1079166" y="2335261"/>
            <a:ext cx="1463230" cy="1300219"/>
            <a:chOff x="0" y="0"/>
            <a:chExt cx="1950973" cy="1733625"/>
          </a:xfrm>
        </p:grpSpPr>
        <p:sp>
          <p:nvSpPr>
            <p:cNvPr name="Freeform 5" id="5"/>
            <p:cNvSpPr/>
            <p:nvPr/>
          </p:nvSpPr>
          <p:spPr>
            <a:xfrm flipH="false" flipV="false" rot="0">
              <a:off x="0" y="0"/>
              <a:ext cx="1950973" cy="1733625"/>
            </a:xfrm>
            <a:custGeom>
              <a:avLst/>
              <a:gdLst/>
              <a:ahLst/>
              <a:cxnLst/>
              <a:rect r="r" b="b" t="t" l="l"/>
              <a:pathLst>
                <a:path h="1733625" w="1950973">
                  <a:moveTo>
                    <a:pt x="0" y="0"/>
                  </a:moveTo>
                  <a:lnTo>
                    <a:pt x="1950973" y="0"/>
                  </a:lnTo>
                  <a:lnTo>
                    <a:pt x="1950973" y="1733625"/>
                  </a:lnTo>
                  <a:lnTo>
                    <a:pt x="0" y="1733625"/>
                  </a:lnTo>
                  <a:lnTo>
                    <a:pt x="0" y="0"/>
                  </a:lnTo>
                  <a:close/>
                </a:path>
              </a:pathLst>
            </a:custGeom>
            <a:blipFill>
              <a:blip r:embed="rId3">
                <a:extLst>
                  <a:ext uri="{96DAC541-7B7A-43D3-8B79-37D633B846F1}">
                    <asvg:svgBlip xmlns:asvg="http://schemas.microsoft.com/office/drawing/2016/SVG/main" r:embed="rId4"/>
                  </a:ext>
                </a:extLst>
              </a:blip>
              <a:stretch>
                <a:fillRect l="0" t="-6268" r="0" b="-6268"/>
              </a:stretch>
            </a:blipFill>
          </p:spPr>
        </p:sp>
        <p:sp>
          <p:nvSpPr>
            <p:cNvPr name="TextBox 6" id="6"/>
            <p:cNvSpPr txBox="true"/>
            <p:nvPr/>
          </p:nvSpPr>
          <p:spPr>
            <a:xfrm rot="0">
              <a:off x="253507" y="457211"/>
              <a:ext cx="1443960" cy="77157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Aileron Ultra-Bold"/>
                </a:rPr>
                <a:t>01</a:t>
              </a:r>
            </a:p>
          </p:txBody>
        </p:sp>
      </p:grpSp>
      <p:sp>
        <p:nvSpPr>
          <p:cNvPr name="AutoShape 7" id="7"/>
          <p:cNvSpPr/>
          <p:nvPr/>
        </p:nvSpPr>
        <p:spPr>
          <a:xfrm rot="0">
            <a:off x="16092370" y="4831080"/>
            <a:ext cx="1063326" cy="2894497"/>
          </a:xfrm>
          <a:prstGeom prst="rect">
            <a:avLst/>
          </a:prstGeom>
          <a:solidFill>
            <a:srgbClr val="FFFFFF">
              <a:alpha val="4706"/>
            </a:srgbClr>
          </a:solidFill>
        </p:spPr>
      </p:sp>
      <p:grpSp>
        <p:nvGrpSpPr>
          <p:cNvPr name="Group 8" id="8"/>
          <p:cNvGrpSpPr/>
          <p:nvPr/>
        </p:nvGrpSpPr>
        <p:grpSpPr>
          <a:xfrm rot="0">
            <a:off x="10623526" y="2661524"/>
            <a:ext cx="1463230" cy="1300219"/>
            <a:chOff x="0" y="0"/>
            <a:chExt cx="1950973" cy="1733625"/>
          </a:xfrm>
        </p:grpSpPr>
        <p:sp>
          <p:nvSpPr>
            <p:cNvPr name="Freeform 9" id="9"/>
            <p:cNvSpPr/>
            <p:nvPr/>
          </p:nvSpPr>
          <p:spPr>
            <a:xfrm flipH="false" flipV="false" rot="0">
              <a:off x="0" y="0"/>
              <a:ext cx="1950973" cy="1733625"/>
            </a:xfrm>
            <a:custGeom>
              <a:avLst/>
              <a:gdLst/>
              <a:ahLst/>
              <a:cxnLst/>
              <a:rect r="r" b="b" t="t" l="l"/>
              <a:pathLst>
                <a:path h="1733625" w="1950973">
                  <a:moveTo>
                    <a:pt x="0" y="0"/>
                  </a:moveTo>
                  <a:lnTo>
                    <a:pt x="1950973" y="0"/>
                  </a:lnTo>
                  <a:lnTo>
                    <a:pt x="1950973" y="1733625"/>
                  </a:lnTo>
                  <a:lnTo>
                    <a:pt x="0" y="1733625"/>
                  </a:lnTo>
                  <a:lnTo>
                    <a:pt x="0" y="0"/>
                  </a:lnTo>
                  <a:close/>
                </a:path>
              </a:pathLst>
            </a:custGeom>
            <a:blipFill>
              <a:blip r:embed="rId5">
                <a:extLst>
                  <a:ext uri="{96DAC541-7B7A-43D3-8B79-37D633B846F1}">
                    <asvg:svgBlip xmlns:asvg="http://schemas.microsoft.com/office/drawing/2016/SVG/main" r:embed="rId6"/>
                  </a:ext>
                </a:extLst>
              </a:blip>
              <a:stretch>
                <a:fillRect l="0" t="-6268" r="0" b="-6268"/>
              </a:stretch>
            </a:blipFill>
          </p:spPr>
        </p:sp>
        <p:sp>
          <p:nvSpPr>
            <p:cNvPr name="TextBox 10" id="10"/>
            <p:cNvSpPr txBox="true"/>
            <p:nvPr/>
          </p:nvSpPr>
          <p:spPr>
            <a:xfrm rot="0">
              <a:off x="253507" y="457211"/>
              <a:ext cx="1443960" cy="77157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Aileron Ultra-Bold"/>
                </a:rPr>
                <a:t>03</a:t>
              </a:r>
            </a:p>
          </p:txBody>
        </p:sp>
      </p:grpSp>
      <p:sp>
        <p:nvSpPr>
          <p:cNvPr name="AutoShape 11" id="11"/>
          <p:cNvSpPr/>
          <p:nvPr/>
        </p:nvSpPr>
        <p:spPr>
          <a:xfrm rot="0">
            <a:off x="4887426" y="4353224"/>
            <a:ext cx="1026130" cy="3494271"/>
          </a:xfrm>
          <a:prstGeom prst="rect">
            <a:avLst/>
          </a:prstGeom>
          <a:solidFill>
            <a:srgbClr val="FFFFFF">
              <a:alpha val="4706"/>
            </a:srgbClr>
          </a:solidFill>
        </p:spPr>
      </p:sp>
      <p:grpSp>
        <p:nvGrpSpPr>
          <p:cNvPr name="Group 12" id="12"/>
          <p:cNvGrpSpPr/>
          <p:nvPr/>
        </p:nvGrpSpPr>
        <p:grpSpPr>
          <a:xfrm rot="0">
            <a:off x="5496307" y="7448753"/>
            <a:ext cx="1463230" cy="1300219"/>
            <a:chOff x="0" y="0"/>
            <a:chExt cx="1950973" cy="1733625"/>
          </a:xfrm>
        </p:grpSpPr>
        <p:sp>
          <p:nvSpPr>
            <p:cNvPr name="Freeform 13" id="13"/>
            <p:cNvSpPr/>
            <p:nvPr/>
          </p:nvSpPr>
          <p:spPr>
            <a:xfrm flipH="false" flipV="false" rot="0">
              <a:off x="0" y="0"/>
              <a:ext cx="1950973" cy="1733625"/>
            </a:xfrm>
            <a:custGeom>
              <a:avLst/>
              <a:gdLst/>
              <a:ahLst/>
              <a:cxnLst/>
              <a:rect r="r" b="b" t="t" l="l"/>
              <a:pathLst>
                <a:path h="1733625" w="1950973">
                  <a:moveTo>
                    <a:pt x="0" y="0"/>
                  </a:moveTo>
                  <a:lnTo>
                    <a:pt x="1950973" y="0"/>
                  </a:lnTo>
                  <a:lnTo>
                    <a:pt x="1950973" y="1733625"/>
                  </a:lnTo>
                  <a:lnTo>
                    <a:pt x="0" y="1733625"/>
                  </a:lnTo>
                  <a:lnTo>
                    <a:pt x="0" y="0"/>
                  </a:lnTo>
                  <a:close/>
                </a:path>
              </a:pathLst>
            </a:custGeom>
            <a:blipFill>
              <a:blip r:embed="rId7">
                <a:extLst>
                  <a:ext uri="{96DAC541-7B7A-43D3-8B79-37D633B846F1}">
                    <asvg:svgBlip xmlns:asvg="http://schemas.microsoft.com/office/drawing/2016/SVG/main" r:embed="rId8"/>
                  </a:ext>
                </a:extLst>
              </a:blip>
              <a:stretch>
                <a:fillRect l="0" t="-6268" r="0" b="-6268"/>
              </a:stretch>
            </a:blipFill>
          </p:spPr>
        </p:sp>
        <p:sp>
          <p:nvSpPr>
            <p:cNvPr name="TextBox 14" id="14"/>
            <p:cNvSpPr txBox="true"/>
            <p:nvPr/>
          </p:nvSpPr>
          <p:spPr>
            <a:xfrm rot="0">
              <a:off x="253507" y="457211"/>
              <a:ext cx="1443960" cy="77157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Aileron Ultra-Bold"/>
                </a:rPr>
                <a:t>2</a:t>
              </a:r>
            </a:p>
          </p:txBody>
        </p:sp>
      </p:grpSp>
      <p:sp>
        <p:nvSpPr>
          <p:cNvPr name="AutoShape 15" id="15"/>
          <p:cNvSpPr/>
          <p:nvPr/>
        </p:nvSpPr>
        <p:spPr>
          <a:xfrm rot="0">
            <a:off x="10922819" y="4059364"/>
            <a:ext cx="864644" cy="1673307"/>
          </a:xfrm>
          <a:prstGeom prst="rect">
            <a:avLst/>
          </a:prstGeom>
          <a:solidFill>
            <a:srgbClr val="FFFFFF">
              <a:alpha val="4706"/>
            </a:srgbClr>
          </a:solidFill>
        </p:spPr>
      </p:sp>
      <p:grpSp>
        <p:nvGrpSpPr>
          <p:cNvPr name="Group 16" id="16"/>
          <p:cNvGrpSpPr/>
          <p:nvPr/>
        </p:nvGrpSpPr>
        <p:grpSpPr>
          <a:xfrm rot="0">
            <a:off x="15892418" y="7158719"/>
            <a:ext cx="1463230" cy="1300219"/>
            <a:chOff x="0" y="0"/>
            <a:chExt cx="1950973" cy="1733625"/>
          </a:xfrm>
        </p:grpSpPr>
        <p:sp>
          <p:nvSpPr>
            <p:cNvPr name="Freeform 17" id="17"/>
            <p:cNvSpPr/>
            <p:nvPr/>
          </p:nvSpPr>
          <p:spPr>
            <a:xfrm flipH="false" flipV="false" rot="0">
              <a:off x="0" y="0"/>
              <a:ext cx="1950973" cy="1733625"/>
            </a:xfrm>
            <a:custGeom>
              <a:avLst/>
              <a:gdLst/>
              <a:ahLst/>
              <a:cxnLst/>
              <a:rect r="r" b="b" t="t" l="l"/>
              <a:pathLst>
                <a:path h="1733625" w="1950973">
                  <a:moveTo>
                    <a:pt x="0" y="0"/>
                  </a:moveTo>
                  <a:lnTo>
                    <a:pt x="1950973" y="0"/>
                  </a:lnTo>
                  <a:lnTo>
                    <a:pt x="1950973" y="1733625"/>
                  </a:lnTo>
                  <a:lnTo>
                    <a:pt x="0" y="1733625"/>
                  </a:lnTo>
                  <a:lnTo>
                    <a:pt x="0" y="0"/>
                  </a:lnTo>
                  <a:close/>
                </a:path>
              </a:pathLst>
            </a:custGeom>
            <a:blipFill>
              <a:blip r:embed="rId9">
                <a:extLst>
                  <a:ext uri="{96DAC541-7B7A-43D3-8B79-37D633B846F1}">
                    <asvg:svgBlip xmlns:asvg="http://schemas.microsoft.com/office/drawing/2016/SVG/main" r:embed="rId10"/>
                  </a:ext>
                </a:extLst>
              </a:blip>
              <a:stretch>
                <a:fillRect l="0" t="-6268" r="0" b="-6268"/>
              </a:stretch>
            </a:blipFill>
          </p:spPr>
        </p:sp>
        <p:sp>
          <p:nvSpPr>
            <p:cNvPr name="TextBox 18" id="18"/>
            <p:cNvSpPr txBox="true"/>
            <p:nvPr/>
          </p:nvSpPr>
          <p:spPr>
            <a:xfrm rot="0">
              <a:off x="253507" y="457211"/>
              <a:ext cx="1443960" cy="77157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Aileron Ultra-Bold"/>
                </a:rPr>
                <a:t>04</a:t>
              </a:r>
            </a:p>
          </p:txBody>
        </p:sp>
      </p:grpSp>
      <p:grpSp>
        <p:nvGrpSpPr>
          <p:cNvPr name="Group 19" id="19"/>
          <p:cNvGrpSpPr/>
          <p:nvPr/>
        </p:nvGrpSpPr>
        <p:grpSpPr>
          <a:xfrm rot="0">
            <a:off x="478552" y="5330825"/>
            <a:ext cx="2555736" cy="3713875"/>
            <a:chOff x="0" y="0"/>
            <a:chExt cx="3407648" cy="4951834"/>
          </a:xfrm>
        </p:grpSpPr>
        <p:sp>
          <p:nvSpPr>
            <p:cNvPr name="TextBox 20" id="20"/>
            <p:cNvSpPr txBox="true"/>
            <p:nvPr/>
          </p:nvSpPr>
          <p:spPr>
            <a:xfrm rot="0">
              <a:off x="0" y="-31397"/>
              <a:ext cx="3407648" cy="547751"/>
            </a:xfrm>
            <a:prstGeom prst="rect">
              <a:avLst/>
            </a:prstGeom>
          </p:spPr>
          <p:txBody>
            <a:bodyPr anchor="t" rtlCol="false" tIns="0" lIns="0" bIns="0" rIns="0">
              <a:spAutoFit/>
            </a:bodyPr>
            <a:lstStyle/>
            <a:p>
              <a:pPr algn="ctr" marL="0" indent="0" lvl="0">
                <a:lnSpc>
                  <a:spcPts val="3354"/>
                </a:lnSpc>
                <a:spcBef>
                  <a:spcPct val="0"/>
                </a:spcBef>
              </a:pPr>
            </a:p>
          </p:txBody>
        </p:sp>
        <p:sp>
          <p:nvSpPr>
            <p:cNvPr name="TextBox 21" id="21"/>
            <p:cNvSpPr txBox="true"/>
            <p:nvPr/>
          </p:nvSpPr>
          <p:spPr>
            <a:xfrm rot="0">
              <a:off x="0" y="870477"/>
              <a:ext cx="3407648" cy="3919220"/>
            </a:xfrm>
            <a:prstGeom prst="rect">
              <a:avLst/>
            </a:prstGeom>
          </p:spPr>
          <p:txBody>
            <a:bodyPr anchor="t" rtlCol="false" tIns="0" lIns="0" bIns="0" rIns="0">
              <a:spAutoFit/>
            </a:bodyPr>
            <a:lstStyle/>
            <a:p>
              <a:pPr algn="ctr">
                <a:lnSpc>
                  <a:spcPts val="2962"/>
                </a:lnSpc>
              </a:pPr>
              <a:r>
                <a:rPr lang="en-US" sz="1974" spc="98">
                  <a:solidFill>
                    <a:srgbClr val="FFFFFF"/>
                  </a:solidFill>
                  <a:latin typeface="Aileron"/>
                </a:rPr>
                <a:t>Assurer que le système aura accès à un ensemble plus large de logiciels open source via les outils de gestion des paquets d'Ubuntu</a:t>
              </a:r>
            </a:p>
          </p:txBody>
        </p:sp>
      </p:grpSp>
      <p:grpSp>
        <p:nvGrpSpPr>
          <p:cNvPr name="Group 22" id="22"/>
          <p:cNvGrpSpPr/>
          <p:nvPr/>
        </p:nvGrpSpPr>
        <p:grpSpPr>
          <a:xfrm rot="5400000">
            <a:off x="1356051" y="3956524"/>
            <a:ext cx="909460" cy="267371"/>
            <a:chOff x="0" y="0"/>
            <a:chExt cx="1727957" cy="508000"/>
          </a:xfrm>
        </p:grpSpPr>
        <p:sp>
          <p:nvSpPr>
            <p:cNvPr name="Freeform 23" id="23"/>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24" id="24"/>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sp>
        <p:nvSpPr>
          <p:cNvPr name="TextBox 25" id="25"/>
          <p:cNvSpPr txBox="true"/>
          <p:nvPr/>
        </p:nvSpPr>
        <p:spPr>
          <a:xfrm rot="0">
            <a:off x="7707076" y="5380058"/>
            <a:ext cx="2839127" cy="417957"/>
          </a:xfrm>
          <a:prstGeom prst="rect">
            <a:avLst/>
          </a:prstGeom>
        </p:spPr>
        <p:txBody>
          <a:bodyPr anchor="t" rtlCol="false" tIns="0" lIns="0" bIns="0" rIns="0">
            <a:spAutoFit/>
          </a:bodyPr>
          <a:lstStyle/>
          <a:p>
            <a:pPr algn="ctr" marL="0" indent="0" lvl="0">
              <a:lnSpc>
                <a:spcPts val="3354"/>
              </a:lnSpc>
              <a:spcBef>
                <a:spcPct val="0"/>
              </a:spcBef>
            </a:pPr>
          </a:p>
        </p:txBody>
      </p:sp>
      <p:grpSp>
        <p:nvGrpSpPr>
          <p:cNvPr name="Group 26" id="26"/>
          <p:cNvGrpSpPr/>
          <p:nvPr/>
        </p:nvGrpSpPr>
        <p:grpSpPr>
          <a:xfrm rot="5400000">
            <a:off x="10966677" y="4307602"/>
            <a:ext cx="909460" cy="267371"/>
            <a:chOff x="0" y="0"/>
            <a:chExt cx="1727957" cy="508000"/>
          </a:xfrm>
        </p:grpSpPr>
        <p:sp>
          <p:nvSpPr>
            <p:cNvPr name="Freeform 27" id="27"/>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28" id="28"/>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nvGrpSpPr>
          <p:cNvPr name="Group 29" id="29"/>
          <p:cNvGrpSpPr/>
          <p:nvPr/>
        </p:nvGrpSpPr>
        <p:grpSpPr>
          <a:xfrm rot="0">
            <a:off x="14614550" y="6285919"/>
            <a:ext cx="2555736" cy="971945"/>
            <a:chOff x="0" y="0"/>
            <a:chExt cx="3407648" cy="1295927"/>
          </a:xfrm>
        </p:grpSpPr>
        <p:sp>
          <p:nvSpPr>
            <p:cNvPr name="TextBox 30" id="30"/>
            <p:cNvSpPr txBox="true"/>
            <p:nvPr/>
          </p:nvSpPr>
          <p:spPr>
            <a:xfrm rot="0">
              <a:off x="0" y="-31397"/>
              <a:ext cx="3407648" cy="547751"/>
            </a:xfrm>
            <a:prstGeom prst="rect">
              <a:avLst/>
            </a:prstGeom>
          </p:spPr>
          <p:txBody>
            <a:bodyPr anchor="t" rtlCol="false" tIns="0" lIns="0" bIns="0" rIns="0">
              <a:spAutoFit/>
            </a:bodyPr>
            <a:lstStyle/>
            <a:p>
              <a:pPr algn="ctr" marL="0" indent="0" lvl="0">
                <a:lnSpc>
                  <a:spcPts val="3354"/>
                </a:lnSpc>
                <a:spcBef>
                  <a:spcPct val="0"/>
                </a:spcBef>
              </a:pPr>
            </a:p>
          </p:txBody>
        </p:sp>
        <p:sp>
          <p:nvSpPr>
            <p:cNvPr name="TextBox 31" id="31"/>
            <p:cNvSpPr txBox="true"/>
            <p:nvPr/>
          </p:nvSpPr>
          <p:spPr>
            <a:xfrm rot="0">
              <a:off x="0" y="860952"/>
              <a:ext cx="3407648" cy="473075"/>
            </a:xfrm>
            <a:prstGeom prst="rect">
              <a:avLst/>
            </a:prstGeom>
          </p:spPr>
          <p:txBody>
            <a:bodyPr anchor="t" rtlCol="false" tIns="0" lIns="0" bIns="0" rIns="0">
              <a:spAutoFit/>
            </a:bodyPr>
            <a:lstStyle/>
            <a:p>
              <a:pPr algn="ctr">
                <a:lnSpc>
                  <a:spcPts val="3000"/>
                </a:lnSpc>
              </a:pPr>
            </a:p>
          </p:txBody>
        </p:sp>
      </p:grpSp>
      <p:grpSp>
        <p:nvGrpSpPr>
          <p:cNvPr name="Group 32" id="32"/>
          <p:cNvGrpSpPr/>
          <p:nvPr/>
        </p:nvGrpSpPr>
        <p:grpSpPr>
          <a:xfrm rot="-5400000">
            <a:off x="5773192" y="6811929"/>
            <a:ext cx="909460" cy="267371"/>
            <a:chOff x="0" y="0"/>
            <a:chExt cx="1727957" cy="508000"/>
          </a:xfrm>
        </p:grpSpPr>
        <p:sp>
          <p:nvSpPr>
            <p:cNvPr name="Freeform 33" id="33"/>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34" id="34"/>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nvGrpSpPr>
          <p:cNvPr name="Group 35" id="35"/>
          <p:cNvGrpSpPr/>
          <p:nvPr/>
        </p:nvGrpSpPr>
        <p:grpSpPr>
          <a:xfrm rot="-5400000">
            <a:off x="16169303" y="6669449"/>
            <a:ext cx="909460" cy="267371"/>
            <a:chOff x="0" y="0"/>
            <a:chExt cx="1727957" cy="508000"/>
          </a:xfrm>
        </p:grpSpPr>
        <p:sp>
          <p:nvSpPr>
            <p:cNvPr name="Freeform 36" id="36"/>
            <p:cNvSpPr/>
            <p:nvPr/>
          </p:nvSpPr>
          <p:spPr>
            <a:xfrm flipH="false" flipV="false" rot="0">
              <a:off x="0" y="215900"/>
              <a:ext cx="1432047" cy="76200"/>
            </a:xfrm>
            <a:custGeom>
              <a:avLst/>
              <a:gdLst/>
              <a:ahLst/>
              <a:cxnLst/>
              <a:rect r="r" b="b" t="t" l="l"/>
              <a:pathLst>
                <a:path h="76200" w="1432047">
                  <a:moveTo>
                    <a:pt x="0" y="0"/>
                  </a:moveTo>
                  <a:lnTo>
                    <a:pt x="1432047" y="0"/>
                  </a:lnTo>
                  <a:lnTo>
                    <a:pt x="1432047" y="76200"/>
                  </a:lnTo>
                  <a:lnTo>
                    <a:pt x="0" y="76200"/>
                  </a:lnTo>
                  <a:close/>
                </a:path>
              </a:pathLst>
            </a:custGeom>
            <a:solidFill>
              <a:srgbClr val="FFFFFF"/>
            </a:solidFill>
          </p:spPr>
        </p:sp>
        <p:sp>
          <p:nvSpPr>
            <p:cNvPr name="Freeform 37" id="37"/>
            <p:cNvSpPr/>
            <p:nvPr/>
          </p:nvSpPr>
          <p:spPr>
            <a:xfrm flipH="false" flipV="false" rot="0">
              <a:off x="1353307"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nvGrpSpPr>
          <p:cNvPr name="Group 38" id="38"/>
          <p:cNvGrpSpPr/>
          <p:nvPr/>
        </p:nvGrpSpPr>
        <p:grpSpPr>
          <a:xfrm rot="0">
            <a:off x="4887426" y="2087653"/>
            <a:ext cx="2555736" cy="2495945"/>
            <a:chOff x="0" y="0"/>
            <a:chExt cx="3407648" cy="3327927"/>
          </a:xfrm>
        </p:grpSpPr>
        <p:sp>
          <p:nvSpPr>
            <p:cNvPr name="TextBox 39" id="39"/>
            <p:cNvSpPr txBox="true"/>
            <p:nvPr/>
          </p:nvSpPr>
          <p:spPr>
            <a:xfrm rot="0">
              <a:off x="0" y="-31397"/>
              <a:ext cx="3407648" cy="547751"/>
            </a:xfrm>
            <a:prstGeom prst="rect">
              <a:avLst/>
            </a:prstGeom>
          </p:spPr>
          <p:txBody>
            <a:bodyPr anchor="t" rtlCol="false" tIns="0" lIns="0" bIns="0" rIns="0">
              <a:spAutoFit/>
            </a:bodyPr>
            <a:lstStyle/>
            <a:p>
              <a:pPr algn="ctr" marL="0" indent="0" lvl="0">
                <a:lnSpc>
                  <a:spcPts val="3354"/>
                </a:lnSpc>
                <a:spcBef>
                  <a:spcPct val="0"/>
                </a:spcBef>
              </a:pPr>
            </a:p>
          </p:txBody>
        </p:sp>
        <p:sp>
          <p:nvSpPr>
            <p:cNvPr name="TextBox 40" id="40"/>
            <p:cNvSpPr txBox="true"/>
            <p:nvPr/>
          </p:nvSpPr>
          <p:spPr>
            <a:xfrm rot="0">
              <a:off x="0" y="860952"/>
              <a:ext cx="3407648" cy="2505075"/>
            </a:xfrm>
            <a:prstGeom prst="rect">
              <a:avLst/>
            </a:prstGeom>
          </p:spPr>
          <p:txBody>
            <a:bodyPr anchor="t" rtlCol="false" tIns="0" lIns="0" bIns="0" rIns="0">
              <a:spAutoFit/>
            </a:bodyPr>
            <a:lstStyle/>
            <a:p>
              <a:pPr algn="ctr">
                <a:lnSpc>
                  <a:spcPts val="3000"/>
                </a:lnSpc>
              </a:pPr>
              <a:r>
                <a:rPr lang="en-US" sz="2000" spc="100">
                  <a:solidFill>
                    <a:srgbClr val="FFFFFF"/>
                  </a:solidFill>
                  <a:latin typeface="Aileron"/>
                </a:rPr>
                <a:t>python est déjà configurer dans linux , on a ajouter pip qui n’est pas par défaut dans linux</a:t>
              </a:r>
            </a:p>
          </p:txBody>
        </p:sp>
      </p:grpSp>
      <p:sp>
        <p:nvSpPr>
          <p:cNvPr name="TextBox 41" id="41"/>
          <p:cNvSpPr txBox="true"/>
          <p:nvPr/>
        </p:nvSpPr>
        <p:spPr>
          <a:xfrm rot="0">
            <a:off x="10317456" y="6219825"/>
            <a:ext cx="2555736" cy="3038475"/>
          </a:xfrm>
          <a:prstGeom prst="rect">
            <a:avLst/>
          </a:prstGeom>
        </p:spPr>
        <p:txBody>
          <a:bodyPr anchor="t" rtlCol="false" tIns="0" lIns="0" bIns="0" rIns="0">
            <a:spAutoFit/>
          </a:bodyPr>
          <a:lstStyle/>
          <a:p>
            <a:pPr algn="ctr">
              <a:lnSpc>
                <a:spcPts val="3000"/>
              </a:lnSpc>
            </a:pPr>
            <a:r>
              <a:rPr lang="en-US" sz="2000" spc="100">
                <a:solidFill>
                  <a:srgbClr val="F9F6F9"/>
                </a:solidFill>
                <a:latin typeface="Aileron"/>
              </a:rPr>
              <a:t>lubuntu-desktop est un méta-paquet qui installe l'environnement de bureau LXQt et d'autres applications associées</a:t>
            </a:r>
          </a:p>
        </p:txBody>
      </p:sp>
      <p:sp>
        <p:nvSpPr>
          <p:cNvPr name="TextBox 42" id="42"/>
          <p:cNvSpPr txBox="true"/>
          <p:nvPr/>
        </p:nvSpPr>
        <p:spPr>
          <a:xfrm rot="0">
            <a:off x="478552" y="4499610"/>
            <a:ext cx="3248060" cy="643890"/>
          </a:xfrm>
          <a:prstGeom prst="rect">
            <a:avLst/>
          </a:prstGeom>
        </p:spPr>
        <p:txBody>
          <a:bodyPr anchor="t" rtlCol="false" tIns="0" lIns="0" bIns="0" rIns="0">
            <a:spAutoFit/>
          </a:bodyPr>
          <a:lstStyle/>
          <a:p>
            <a:pPr algn="ctr" marL="0" indent="0" lvl="0">
              <a:lnSpc>
                <a:spcPts val="2580"/>
              </a:lnSpc>
              <a:spcBef>
                <a:spcPct val="0"/>
              </a:spcBef>
            </a:pPr>
            <a:r>
              <a:rPr lang="en-US" sz="2000" spc="78">
                <a:solidFill>
                  <a:srgbClr val="FFFFFF"/>
                </a:solidFill>
                <a:latin typeface="Aileron Bold"/>
              </a:rPr>
              <a:t>SUDO ADD-APT-REPOSITORY UNIVERSE</a:t>
            </a:r>
          </a:p>
        </p:txBody>
      </p:sp>
      <p:sp>
        <p:nvSpPr>
          <p:cNvPr name="TextBox 43" id="43"/>
          <p:cNvSpPr txBox="true"/>
          <p:nvPr/>
        </p:nvSpPr>
        <p:spPr>
          <a:xfrm rot="0">
            <a:off x="4824988" y="5363124"/>
            <a:ext cx="2745682" cy="737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Arimo Bold"/>
              </a:rPr>
              <a:t>sudo apt install python pip</a:t>
            </a:r>
          </a:p>
        </p:txBody>
      </p:sp>
      <p:sp>
        <p:nvSpPr>
          <p:cNvPr name="TextBox 44" id="44"/>
          <p:cNvSpPr txBox="true"/>
          <p:nvPr/>
        </p:nvSpPr>
        <p:spPr>
          <a:xfrm rot="0">
            <a:off x="2657913" y="18997"/>
            <a:ext cx="10605043" cy="934720"/>
          </a:xfrm>
          <a:prstGeom prst="rect">
            <a:avLst/>
          </a:prstGeom>
        </p:spPr>
        <p:txBody>
          <a:bodyPr anchor="t" rtlCol="false" tIns="0" lIns="0" bIns="0" rIns="0">
            <a:spAutoFit/>
          </a:bodyPr>
          <a:lstStyle/>
          <a:p>
            <a:pPr algn="ctr">
              <a:lnSpc>
                <a:spcPts val="7279"/>
              </a:lnSpc>
            </a:pPr>
            <a:r>
              <a:rPr lang="en-US" sz="5199">
                <a:solidFill>
                  <a:srgbClr val="FFFFFF"/>
                </a:solidFill>
                <a:latin typeface="Abang"/>
              </a:rPr>
              <a:t>les bibliothèques utilisées :</a:t>
            </a:r>
          </a:p>
        </p:txBody>
      </p:sp>
      <p:sp>
        <p:nvSpPr>
          <p:cNvPr name="AutoShape 45" id="45"/>
          <p:cNvSpPr/>
          <p:nvPr/>
        </p:nvSpPr>
        <p:spPr>
          <a:xfrm>
            <a:off x="0" y="1344242"/>
            <a:ext cx="19191407" cy="0"/>
          </a:xfrm>
          <a:prstGeom prst="line">
            <a:avLst/>
          </a:prstGeom>
          <a:ln cap="flat" w="38100">
            <a:solidFill>
              <a:srgbClr val="FFFFFF"/>
            </a:solidFill>
            <a:prstDash val="sysDot"/>
            <a:headEnd type="none" len="sm" w="sm"/>
            <a:tailEnd type="arrow" len="sm" w="med"/>
          </a:ln>
        </p:spPr>
      </p:sp>
      <p:sp>
        <p:nvSpPr>
          <p:cNvPr name="TextBox 46" id="46"/>
          <p:cNvSpPr txBox="true"/>
          <p:nvPr/>
        </p:nvSpPr>
        <p:spPr>
          <a:xfrm rot="0">
            <a:off x="10277225" y="4948004"/>
            <a:ext cx="2555736" cy="967740"/>
          </a:xfrm>
          <a:prstGeom prst="rect">
            <a:avLst/>
          </a:prstGeom>
        </p:spPr>
        <p:txBody>
          <a:bodyPr anchor="t" rtlCol="false" tIns="0" lIns="0" bIns="0" rIns="0">
            <a:spAutoFit/>
          </a:bodyPr>
          <a:lstStyle/>
          <a:p>
            <a:pPr algn="ctr" marL="0" indent="0" lvl="0">
              <a:lnSpc>
                <a:spcPts val="2580"/>
              </a:lnSpc>
              <a:spcBef>
                <a:spcPct val="0"/>
              </a:spcBef>
            </a:pPr>
            <a:r>
              <a:rPr lang="en-US" sz="2000" spc="78">
                <a:solidFill>
                  <a:srgbClr val="FFFFFF"/>
                </a:solidFill>
                <a:latin typeface="Aileron Bold"/>
              </a:rPr>
              <a:t>SUDO APT INSTALL LUBUNTU-DESKTOP</a:t>
            </a:r>
          </a:p>
        </p:txBody>
      </p:sp>
      <p:sp>
        <p:nvSpPr>
          <p:cNvPr name="TextBox 47" id="47"/>
          <p:cNvSpPr txBox="true"/>
          <p:nvPr/>
        </p:nvSpPr>
        <p:spPr>
          <a:xfrm rot="0">
            <a:off x="15346165" y="5584274"/>
            <a:ext cx="2555736" cy="643890"/>
          </a:xfrm>
          <a:prstGeom prst="rect">
            <a:avLst/>
          </a:prstGeom>
        </p:spPr>
        <p:txBody>
          <a:bodyPr anchor="t" rtlCol="false" tIns="0" lIns="0" bIns="0" rIns="0">
            <a:spAutoFit/>
          </a:bodyPr>
          <a:lstStyle/>
          <a:p>
            <a:pPr algn="ctr" marL="0" indent="0" lvl="0">
              <a:lnSpc>
                <a:spcPts val="2580"/>
              </a:lnSpc>
              <a:spcBef>
                <a:spcPct val="0"/>
              </a:spcBef>
            </a:pPr>
            <a:r>
              <a:rPr lang="en-US" sz="2000" spc="78">
                <a:solidFill>
                  <a:srgbClr val="FFFFFF"/>
                </a:solidFill>
                <a:latin typeface="Aileron Bold"/>
              </a:rPr>
              <a:t>SUDO APT INSTALL GIT</a:t>
            </a:r>
          </a:p>
        </p:txBody>
      </p:sp>
      <p:sp>
        <p:nvSpPr>
          <p:cNvPr name="TextBox 48" id="48"/>
          <p:cNvSpPr txBox="true"/>
          <p:nvPr/>
        </p:nvSpPr>
        <p:spPr>
          <a:xfrm rot="0">
            <a:off x="15346165" y="3244959"/>
            <a:ext cx="2555736" cy="1895475"/>
          </a:xfrm>
          <a:prstGeom prst="rect">
            <a:avLst/>
          </a:prstGeom>
        </p:spPr>
        <p:txBody>
          <a:bodyPr anchor="t" rtlCol="false" tIns="0" lIns="0" bIns="0" rIns="0">
            <a:spAutoFit/>
          </a:bodyPr>
          <a:lstStyle/>
          <a:p>
            <a:pPr algn="ctr">
              <a:lnSpc>
                <a:spcPts val="3000"/>
              </a:lnSpc>
            </a:pPr>
            <a:r>
              <a:rPr lang="en-US" sz="2000" spc="100">
                <a:solidFill>
                  <a:srgbClr val="F9F6F9"/>
                </a:solidFill>
                <a:latin typeface="Aileron"/>
              </a:rPr>
              <a:t>via git on va copier notre système de fichier dans notre nouvelle distribution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Freeform 3" id="3"/>
          <p:cNvSpPr/>
          <p:nvPr/>
        </p:nvSpPr>
        <p:spPr>
          <a:xfrm flipH="false" flipV="false" rot="0">
            <a:off x="14291074" y="497751"/>
            <a:ext cx="2968226" cy="2968226"/>
          </a:xfrm>
          <a:custGeom>
            <a:avLst/>
            <a:gdLst/>
            <a:ahLst/>
            <a:cxnLst/>
            <a:rect r="r" b="b" t="t" l="l"/>
            <a:pathLst>
              <a:path h="2968226" w="2968226">
                <a:moveTo>
                  <a:pt x="0" y="0"/>
                </a:moveTo>
                <a:lnTo>
                  <a:pt x="2968226" y="0"/>
                </a:lnTo>
                <a:lnTo>
                  <a:pt x="2968226" y="2968226"/>
                </a:lnTo>
                <a:lnTo>
                  <a:pt x="0" y="2968226"/>
                </a:lnTo>
                <a:lnTo>
                  <a:pt x="0" y="0"/>
                </a:lnTo>
                <a:close/>
              </a:path>
            </a:pathLst>
          </a:custGeom>
          <a:blipFill>
            <a:blip r:embed="rId3"/>
            <a:stretch>
              <a:fillRect l="0" t="0" r="0" b="0"/>
            </a:stretch>
          </a:blipFill>
        </p:spPr>
      </p:sp>
      <p:sp>
        <p:nvSpPr>
          <p:cNvPr name="TextBox 4" id="4"/>
          <p:cNvSpPr txBox="true"/>
          <p:nvPr/>
        </p:nvSpPr>
        <p:spPr>
          <a:xfrm rot="0">
            <a:off x="761095" y="3806121"/>
            <a:ext cx="16765809" cy="1652269"/>
          </a:xfrm>
          <a:prstGeom prst="rect">
            <a:avLst/>
          </a:prstGeom>
        </p:spPr>
        <p:txBody>
          <a:bodyPr anchor="t" rtlCol="false" tIns="0" lIns="0" bIns="0" rIns="0">
            <a:spAutoFit/>
          </a:bodyPr>
          <a:lstStyle/>
          <a:p>
            <a:pPr algn="ctr">
              <a:lnSpc>
                <a:spcPts val="12880"/>
              </a:lnSpc>
              <a:spcBef>
                <a:spcPct val="0"/>
              </a:spcBef>
            </a:pPr>
            <a:r>
              <a:rPr lang="en-US" sz="9200">
                <a:solidFill>
                  <a:srgbClr val="FFFFFF"/>
                </a:solidFill>
                <a:latin typeface="Abang Bold"/>
              </a:rPr>
              <a:t>Importotation de ID1FS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Freeform 3" id="3"/>
          <p:cNvSpPr/>
          <p:nvPr/>
        </p:nvSpPr>
        <p:spPr>
          <a:xfrm flipH="false" flipV="false" rot="0">
            <a:off x="14291074" y="497751"/>
            <a:ext cx="2968226" cy="2968226"/>
          </a:xfrm>
          <a:custGeom>
            <a:avLst/>
            <a:gdLst/>
            <a:ahLst/>
            <a:cxnLst/>
            <a:rect r="r" b="b" t="t" l="l"/>
            <a:pathLst>
              <a:path h="2968226" w="2968226">
                <a:moveTo>
                  <a:pt x="0" y="0"/>
                </a:moveTo>
                <a:lnTo>
                  <a:pt x="2968226" y="0"/>
                </a:lnTo>
                <a:lnTo>
                  <a:pt x="2968226" y="2968226"/>
                </a:lnTo>
                <a:lnTo>
                  <a:pt x="0" y="2968226"/>
                </a:lnTo>
                <a:lnTo>
                  <a:pt x="0" y="0"/>
                </a:lnTo>
                <a:close/>
              </a:path>
            </a:pathLst>
          </a:custGeom>
          <a:blipFill>
            <a:blip r:embed="rId3"/>
            <a:stretch>
              <a:fillRect l="0" t="0" r="0" b="0"/>
            </a:stretch>
          </a:blipFill>
        </p:spPr>
      </p:sp>
      <p:sp>
        <p:nvSpPr>
          <p:cNvPr name="Freeform 4" id="4"/>
          <p:cNvSpPr/>
          <p:nvPr/>
        </p:nvSpPr>
        <p:spPr>
          <a:xfrm flipH="false" flipV="false" rot="0">
            <a:off x="5191333" y="3465977"/>
            <a:ext cx="6884973" cy="4995853"/>
          </a:xfrm>
          <a:custGeom>
            <a:avLst/>
            <a:gdLst/>
            <a:ahLst/>
            <a:cxnLst/>
            <a:rect r="r" b="b" t="t" l="l"/>
            <a:pathLst>
              <a:path h="4995853" w="6884973">
                <a:moveTo>
                  <a:pt x="0" y="0"/>
                </a:moveTo>
                <a:lnTo>
                  <a:pt x="6884973" y="0"/>
                </a:lnTo>
                <a:lnTo>
                  <a:pt x="6884973" y="4995853"/>
                </a:lnTo>
                <a:lnTo>
                  <a:pt x="0" y="4995853"/>
                </a:lnTo>
                <a:lnTo>
                  <a:pt x="0" y="0"/>
                </a:lnTo>
                <a:close/>
              </a:path>
            </a:pathLst>
          </a:custGeom>
          <a:blipFill>
            <a:blip r:embed="rId4"/>
            <a:stretch>
              <a:fillRect l="0" t="0" r="0" b="0"/>
            </a:stretch>
          </a:blipFill>
        </p:spPr>
      </p:sp>
      <p:sp>
        <p:nvSpPr>
          <p:cNvPr name="TextBox 5" id="5"/>
          <p:cNvSpPr txBox="true"/>
          <p:nvPr/>
        </p:nvSpPr>
        <p:spPr>
          <a:xfrm rot="0">
            <a:off x="1507638" y="1489775"/>
            <a:ext cx="14992036" cy="1340003"/>
          </a:xfrm>
          <a:prstGeom prst="rect">
            <a:avLst/>
          </a:prstGeom>
        </p:spPr>
        <p:txBody>
          <a:bodyPr anchor="t" rtlCol="false" tIns="0" lIns="0" bIns="0" rIns="0">
            <a:spAutoFit/>
          </a:bodyPr>
          <a:lstStyle/>
          <a:p>
            <a:pPr>
              <a:lnSpc>
                <a:spcPts val="5496"/>
              </a:lnSpc>
            </a:pPr>
            <a:r>
              <a:rPr lang="en-US" sz="3435">
                <a:solidFill>
                  <a:srgbClr val="FFFFFF"/>
                </a:solidFill>
                <a:latin typeface="Arbutus Slab"/>
              </a:rPr>
              <a:t>Pour intégrer notre système de fichiers ID1FS, nous avons importé notre système de fichiers sur GitHub</a:t>
            </a:r>
          </a:p>
        </p:txBody>
      </p:sp>
      <p:sp>
        <p:nvSpPr>
          <p:cNvPr name="Freeform 6" id="6"/>
          <p:cNvSpPr/>
          <p:nvPr/>
        </p:nvSpPr>
        <p:spPr>
          <a:xfrm flipH="false" flipV="false" rot="0">
            <a:off x="8586194" y="797025"/>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7" id="7"/>
          <p:cNvSpPr/>
          <p:nvPr/>
        </p:nvSpPr>
        <p:spPr>
          <a:xfrm rot="0">
            <a:off x="11727550" y="843637"/>
            <a:ext cx="1320569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Freeform 3" id="3"/>
          <p:cNvSpPr/>
          <p:nvPr/>
        </p:nvSpPr>
        <p:spPr>
          <a:xfrm flipH="false" flipV="false" rot="0">
            <a:off x="14291074" y="497751"/>
            <a:ext cx="2968226" cy="2968226"/>
          </a:xfrm>
          <a:custGeom>
            <a:avLst/>
            <a:gdLst/>
            <a:ahLst/>
            <a:cxnLst/>
            <a:rect r="r" b="b" t="t" l="l"/>
            <a:pathLst>
              <a:path h="2968226" w="2968226">
                <a:moveTo>
                  <a:pt x="0" y="0"/>
                </a:moveTo>
                <a:lnTo>
                  <a:pt x="2968226" y="0"/>
                </a:lnTo>
                <a:lnTo>
                  <a:pt x="2968226" y="2968226"/>
                </a:lnTo>
                <a:lnTo>
                  <a:pt x="0" y="2968226"/>
                </a:lnTo>
                <a:lnTo>
                  <a:pt x="0" y="0"/>
                </a:lnTo>
                <a:close/>
              </a:path>
            </a:pathLst>
          </a:custGeom>
          <a:blipFill>
            <a:blip r:embed="rId3"/>
            <a:stretch>
              <a:fillRect l="0" t="0" r="0" b="0"/>
            </a:stretch>
          </a:blipFill>
        </p:spPr>
      </p:sp>
      <p:sp>
        <p:nvSpPr>
          <p:cNvPr name="Freeform 4" id="4"/>
          <p:cNvSpPr/>
          <p:nvPr/>
        </p:nvSpPr>
        <p:spPr>
          <a:xfrm flipH="false" flipV="false" rot="0">
            <a:off x="8633819" y="781160"/>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1727550" y="843637"/>
            <a:ext cx="13205694"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3696332" y="2803767"/>
            <a:ext cx="9874975" cy="7253048"/>
          </a:xfrm>
          <a:custGeom>
            <a:avLst/>
            <a:gdLst/>
            <a:ahLst/>
            <a:cxnLst/>
            <a:rect r="r" b="b" t="t" l="l"/>
            <a:pathLst>
              <a:path h="7253048" w="9874975">
                <a:moveTo>
                  <a:pt x="0" y="0"/>
                </a:moveTo>
                <a:lnTo>
                  <a:pt x="9874975" y="0"/>
                </a:lnTo>
                <a:lnTo>
                  <a:pt x="9874975" y="7253048"/>
                </a:lnTo>
                <a:lnTo>
                  <a:pt x="0" y="7253048"/>
                </a:lnTo>
                <a:lnTo>
                  <a:pt x="0" y="0"/>
                </a:lnTo>
                <a:close/>
              </a:path>
            </a:pathLst>
          </a:custGeom>
          <a:blipFill>
            <a:blip r:embed="rId6"/>
            <a:stretch>
              <a:fillRect l="0" t="0" r="0" b="0"/>
            </a:stretch>
          </a:blipFill>
        </p:spPr>
      </p:sp>
      <p:sp>
        <p:nvSpPr>
          <p:cNvPr name="TextBox 7" id="7"/>
          <p:cNvSpPr txBox="true"/>
          <p:nvPr/>
        </p:nvSpPr>
        <p:spPr>
          <a:xfrm rot="0">
            <a:off x="1659563" y="1463810"/>
            <a:ext cx="8167341" cy="1339956"/>
          </a:xfrm>
          <a:prstGeom prst="rect">
            <a:avLst/>
          </a:prstGeom>
        </p:spPr>
        <p:txBody>
          <a:bodyPr anchor="t" rtlCol="false" tIns="0" lIns="0" bIns="0" rIns="0">
            <a:spAutoFit/>
          </a:bodyPr>
          <a:lstStyle/>
          <a:p>
            <a:pPr>
              <a:lnSpc>
                <a:spcPts val="5496"/>
              </a:lnSpc>
            </a:pPr>
            <a:r>
              <a:rPr lang="en-US" sz="3435">
                <a:solidFill>
                  <a:srgbClr val="F9F6F9"/>
                </a:solidFill>
                <a:latin typeface="Arbutus Slab"/>
              </a:rPr>
              <a:t>En copiant le lien du répertoire GitHub :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Freeform 3" id="3"/>
          <p:cNvSpPr/>
          <p:nvPr/>
        </p:nvSpPr>
        <p:spPr>
          <a:xfrm flipH="false" flipV="false" rot="0">
            <a:off x="3279185" y="3599686"/>
            <a:ext cx="11729631" cy="6082031"/>
          </a:xfrm>
          <a:custGeom>
            <a:avLst/>
            <a:gdLst/>
            <a:ahLst/>
            <a:cxnLst/>
            <a:rect r="r" b="b" t="t" l="l"/>
            <a:pathLst>
              <a:path h="6082031" w="11729631">
                <a:moveTo>
                  <a:pt x="0" y="0"/>
                </a:moveTo>
                <a:lnTo>
                  <a:pt x="11729630" y="0"/>
                </a:lnTo>
                <a:lnTo>
                  <a:pt x="11729630" y="6082031"/>
                </a:lnTo>
                <a:lnTo>
                  <a:pt x="0" y="6082031"/>
                </a:lnTo>
                <a:lnTo>
                  <a:pt x="0" y="0"/>
                </a:lnTo>
                <a:close/>
              </a:path>
            </a:pathLst>
          </a:custGeom>
          <a:blipFill>
            <a:blip r:embed="rId3"/>
            <a:stretch>
              <a:fillRect l="0" t="0" r="0" b="0"/>
            </a:stretch>
          </a:blipFill>
        </p:spPr>
      </p:sp>
      <p:sp>
        <p:nvSpPr>
          <p:cNvPr name="TextBox 4" id="4"/>
          <p:cNvSpPr txBox="true"/>
          <p:nvPr/>
        </p:nvSpPr>
        <p:spPr>
          <a:xfrm rot="0">
            <a:off x="3450366" y="1282328"/>
            <a:ext cx="9808470" cy="2035351"/>
          </a:xfrm>
          <a:prstGeom prst="rect">
            <a:avLst/>
          </a:prstGeom>
        </p:spPr>
        <p:txBody>
          <a:bodyPr anchor="t" rtlCol="false" tIns="0" lIns="0" bIns="0" rIns="0">
            <a:spAutoFit/>
          </a:bodyPr>
          <a:lstStyle/>
          <a:p>
            <a:pPr>
              <a:lnSpc>
                <a:spcPts val="5496"/>
              </a:lnSpc>
            </a:pPr>
            <a:r>
              <a:rPr lang="en-US" sz="3435">
                <a:solidFill>
                  <a:srgbClr val="FFFFFF"/>
                </a:solidFill>
                <a:latin typeface="Arbutus Slab"/>
              </a:rPr>
              <a:t>Après l’importation on fait l’exportation durant la personnalisation de notre distribution </a:t>
            </a:r>
          </a:p>
        </p:txBody>
      </p:sp>
      <p:sp>
        <p:nvSpPr>
          <p:cNvPr name="Freeform 5" id="5"/>
          <p:cNvSpPr/>
          <p:nvPr/>
        </p:nvSpPr>
        <p:spPr>
          <a:xfrm flipH="false" flipV="false" rot="0">
            <a:off x="8633819" y="781160"/>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1727550" y="843637"/>
            <a:ext cx="1320569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Freeform 3" id="3"/>
          <p:cNvSpPr/>
          <p:nvPr/>
        </p:nvSpPr>
        <p:spPr>
          <a:xfrm flipH="false" flipV="false" rot="0">
            <a:off x="4932852" y="2911803"/>
            <a:ext cx="8082045" cy="5111893"/>
          </a:xfrm>
          <a:custGeom>
            <a:avLst/>
            <a:gdLst/>
            <a:ahLst/>
            <a:cxnLst/>
            <a:rect r="r" b="b" t="t" l="l"/>
            <a:pathLst>
              <a:path h="5111893" w="8082045">
                <a:moveTo>
                  <a:pt x="0" y="0"/>
                </a:moveTo>
                <a:lnTo>
                  <a:pt x="8082045" y="0"/>
                </a:lnTo>
                <a:lnTo>
                  <a:pt x="8082045" y="5111893"/>
                </a:lnTo>
                <a:lnTo>
                  <a:pt x="0" y="5111893"/>
                </a:lnTo>
                <a:lnTo>
                  <a:pt x="0" y="0"/>
                </a:lnTo>
                <a:close/>
              </a:path>
            </a:pathLst>
          </a:custGeom>
          <a:blipFill>
            <a:blip r:embed="rId3"/>
            <a:stretch>
              <a:fillRect l="0" t="0" r="0" b="0"/>
            </a:stretch>
          </a:blipFill>
        </p:spPr>
      </p:sp>
      <p:sp>
        <p:nvSpPr>
          <p:cNvPr name="TextBox 4" id="4"/>
          <p:cNvSpPr txBox="true"/>
          <p:nvPr/>
        </p:nvSpPr>
        <p:spPr>
          <a:xfrm rot="0">
            <a:off x="6954623" y="1514674"/>
            <a:ext cx="8167341" cy="644654"/>
          </a:xfrm>
          <a:prstGeom prst="rect">
            <a:avLst/>
          </a:prstGeom>
        </p:spPr>
        <p:txBody>
          <a:bodyPr anchor="t" rtlCol="false" tIns="0" lIns="0" bIns="0" rIns="0">
            <a:spAutoFit/>
          </a:bodyPr>
          <a:lstStyle/>
          <a:p>
            <a:pPr>
              <a:lnSpc>
                <a:spcPts val="5496"/>
              </a:lnSpc>
            </a:pPr>
            <a:r>
              <a:rPr lang="en-US" sz="3435">
                <a:solidFill>
                  <a:srgbClr val="FFFFFF"/>
                </a:solidFill>
                <a:latin typeface="Arbutus Slab"/>
              </a:rPr>
              <a:t>Montage de ID1FS</a:t>
            </a:r>
          </a:p>
        </p:txBody>
      </p:sp>
      <p:sp>
        <p:nvSpPr>
          <p:cNvPr name="AutoShape 5" id="5"/>
          <p:cNvSpPr/>
          <p:nvPr/>
        </p:nvSpPr>
        <p:spPr>
          <a:xfrm rot="0">
            <a:off x="11727550" y="843637"/>
            <a:ext cx="13205694"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8633819" y="781160"/>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094" t="-20995" r="-5454" b="-37186"/>
            </a:stretch>
          </a:blipFill>
        </p:spPr>
      </p:sp>
      <p:sp>
        <p:nvSpPr>
          <p:cNvPr name="TextBox 3" id="3"/>
          <p:cNvSpPr txBox="true"/>
          <p:nvPr/>
        </p:nvSpPr>
        <p:spPr>
          <a:xfrm rot="0">
            <a:off x="2702719" y="3778819"/>
            <a:ext cx="12882562" cy="1652269"/>
          </a:xfrm>
          <a:prstGeom prst="rect">
            <a:avLst/>
          </a:prstGeom>
        </p:spPr>
        <p:txBody>
          <a:bodyPr anchor="t" rtlCol="false" tIns="0" lIns="0" bIns="0" rIns="0">
            <a:spAutoFit/>
          </a:bodyPr>
          <a:lstStyle/>
          <a:p>
            <a:pPr algn="ctr">
              <a:lnSpc>
                <a:spcPts val="12880"/>
              </a:lnSpc>
            </a:pPr>
            <a:r>
              <a:rPr lang="en-US" sz="9200">
                <a:solidFill>
                  <a:srgbClr val="FFFFFF"/>
                </a:solidFill>
                <a:latin typeface="Abang"/>
              </a:rPr>
              <a:t>Installation de ID1FS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372" t="-46261" r="-7177" b="-11920"/>
            </a:stretch>
          </a:blipFill>
        </p:spPr>
      </p:sp>
      <p:sp>
        <p:nvSpPr>
          <p:cNvPr name="Freeform 3" id="3"/>
          <p:cNvSpPr/>
          <p:nvPr/>
        </p:nvSpPr>
        <p:spPr>
          <a:xfrm flipH="false" flipV="false" rot="0">
            <a:off x="9144000" y="2776553"/>
            <a:ext cx="8466909" cy="4733895"/>
          </a:xfrm>
          <a:custGeom>
            <a:avLst/>
            <a:gdLst/>
            <a:ahLst/>
            <a:cxnLst/>
            <a:rect r="r" b="b" t="t" l="l"/>
            <a:pathLst>
              <a:path h="4733895" w="8466909">
                <a:moveTo>
                  <a:pt x="0" y="0"/>
                </a:moveTo>
                <a:lnTo>
                  <a:pt x="8466909" y="0"/>
                </a:lnTo>
                <a:lnTo>
                  <a:pt x="8466909" y="4733894"/>
                </a:lnTo>
                <a:lnTo>
                  <a:pt x="0" y="4733894"/>
                </a:lnTo>
                <a:lnTo>
                  <a:pt x="0" y="0"/>
                </a:lnTo>
                <a:close/>
              </a:path>
            </a:pathLst>
          </a:custGeom>
          <a:blipFill>
            <a:blip r:embed="rId3"/>
            <a:stretch>
              <a:fillRect l="0" t="0" r="0" b="0"/>
            </a:stretch>
          </a:blipFill>
        </p:spPr>
      </p:sp>
      <p:sp>
        <p:nvSpPr>
          <p:cNvPr name="TextBox 4" id="4"/>
          <p:cNvSpPr txBox="true"/>
          <p:nvPr/>
        </p:nvSpPr>
        <p:spPr>
          <a:xfrm rot="0">
            <a:off x="2154143" y="304258"/>
            <a:ext cx="13276496" cy="1253069"/>
          </a:xfrm>
          <a:prstGeom prst="rect">
            <a:avLst/>
          </a:prstGeom>
        </p:spPr>
        <p:txBody>
          <a:bodyPr anchor="t" rtlCol="false" tIns="0" lIns="0" bIns="0" rIns="0">
            <a:spAutoFit/>
          </a:bodyPr>
          <a:lstStyle/>
          <a:p>
            <a:pPr algn="ctr">
              <a:lnSpc>
                <a:spcPts val="9683"/>
              </a:lnSpc>
            </a:pPr>
            <a:r>
              <a:rPr lang="en-US" sz="6916">
                <a:solidFill>
                  <a:srgbClr val="FFFFFF"/>
                </a:solidFill>
                <a:latin typeface="Abang"/>
              </a:rPr>
              <a:t>système de fichier</a:t>
            </a:r>
          </a:p>
        </p:txBody>
      </p:sp>
      <p:sp>
        <p:nvSpPr>
          <p:cNvPr name="TextBox 5" id="5"/>
          <p:cNvSpPr txBox="true"/>
          <p:nvPr/>
        </p:nvSpPr>
        <p:spPr>
          <a:xfrm rot="0">
            <a:off x="457163" y="2915733"/>
            <a:ext cx="8167341" cy="2730606"/>
          </a:xfrm>
          <a:prstGeom prst="rect">
            <a:avLst/>
          </a:prstGeom>
        </p:spPr>
        <p:txBody>
          <a:bodyPr anchor="t" rtlCol="false" tIns="0" lIns="0" bIns="0" rIns="0">
            <a:spAutoFit/>
          </a:bodyPr>
          <a:lstStyle/>
          <a:p>
            <a:pPr>
              <a:lnSpc>
                <a:spcPts val="5496"/>
              </a:lnSpc>
            </a:pPr>
            <a:r>
              <a:rPr lang="en-US" sz="3435">
                <a:solidFill>
                  <a:srgbClr val="FFFFFF"/>
                </a:solidFill>
                <a:latin typeface="Arbutus Slab"/>
              </a:rPr>
              <a:t>Un système de fichiers agit comme une interface entre l'utilisateur et la partie matérielle d'un dispositif de stockage.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094" t="-20995" r="-5454" b="-37186"/>
            </a:stretch>
          </a:blipFill>
        </p:spPr>
      </p:sp>
      <p:sp>
        <p:nvSpPr>
          <p:cNvPr name="Freeform 3" id="3"/>
          <p:cNvSpPr/>
          <p:nvPr/>
        </p:nvSpPr>
        <p:spPr>
          <a:xfrm flipH="false" flipV="false" rot="0">
            <a:off x="284726" y="1224634"/>
            <a:ext cx="8859274" cy="7551950"/>
          </a:xfrm>
          <a:custGeom>
            <a:avLst/>
            <a:gdLst/>
            <a:ahLst/>
            <a:cxnLst/>
            <a:rect r="r" b="b" t="t" l="l"/>
            <a:pathLst>
              <a:path h="7551950" w="8859274">
                <a:moveTo>
                  <a:pt x="0" y="0"/>
                </a:moveTo>
                <a:lnTo>
                  <a:pt x="8859274" y="0"/>
                </a:lnTo>
                <a:lnTo>
                  <a:pt x="8859274" y="7551950"/>
                </a:lnTo>
                <a:lnTo>
                  <a:pt x="0" y="7551950"/>
                </a:lnTo>
                <a:lnTo>
                  <a:pt x="0" y="0"/>
                </a:lnTo>
                <a:close/>
              </a:path>
            </a:pathLst>
          </a:custGeom>
          <a:blipFill>
            <a:blip r:embed="rId3"/>
            <a:stretch>
              <a:fillRect l="0" t="0" r="0" b="0"/>
            </a:stretch>
          </a:blipFill>
        </p:spPr>
      </p:sp>
      <p:sp>
        <p:nvSpPr>
          <p:cNvPr name="TextBox 4" id="4"/>
          <p:cNvSpPr txBox="true"/>
          <p:nvPr/>
        </p:nvSpPr>
        <p:spPr>
          <a:xfrm rot="0">
            <a:off x="9284385" y="3388361"/>
            <a:ext cx="8641631" cy="3583939"/>
          </a:xfrm>
          <a:prstGeom prst="rect">
            <a:avLst/>
          </a:prstGeom>
        </p:spPr>
        <p:txBody>
          <a:bodyPr anchor="t" rtlCol="false" tIns="0" lIns="0" bIns="0" rIns="0">
            <a:spAutoFit/>
          </a:bodyPr>
          <a:lstStyle/>
          <a:p>
            <a:pPr>
              <a:lnSpc>
                <a:spcPts val="4060"/>
              </a:lnSpc>
            </a:pPr>
            <a:r>
              <a:rPr lang="en-US" sz="2900">
                <a:solidFill>
                  <a:srgbClr val="F9F6F9"/>
                </a:solidFill>
                <a:latin typeface="Sanchez"/>
              </a:rPr>
              <a:t>Tout d'abord, initialisez la machine virtuelle en sélectionnant l'option de démarrage. Ensuite, cliquez sur le bouton intitulé "Nouveau". Vous serez invité à spécifier un nom pour la distribution, veuillez le renseigner, et sélectionnez la version correspondante à Jemmy Jellyfish.</a:t>
            </a:r>
          </a:p>
        </p:txBody>
      </p:sp>
      <p:sp>
        <p:nvSpPr>
          <p:cNvPr name="TextBox 5" id="5"/>
          <p:cNvSpPr txBox="true"/>
          <p:nvPr/>
        </p:nvSpPr>
        <p:spPr>
          <a:xfrm rot="0">
            <a:off x="9396497" y="1708546"/>
            <a:ext cx="8417409" cy="1401438"/>
          </a:xfrm>
          <a:prstGeom prst="rect">
            <a:avLst/>
          </a:prstGeom>
        </p:spPr>
        <p:txBody>
          <a:bodyPr anchor="t" rtlCol="false" tIns="0" lIns="0" bIns="0" rIns="0">
            <a:spAutoFit/>
          </a:bodyPr>
          <a:lstStyle/>
          <a:p>
            <a:pPr algn="ctr">
              <a:lnSpc>
                <a:spcPts val="11480"/>
              </a:lnSpc>
            </a:pPr>
            <a:r>
              <a:rPr lang="en-US" sz="8200">
                <a:solidFill>
                  <a:srgbClr val="FFD064"/>
                </a:solidFill>
                <a:latin typeface="Arbutus Slab"/>
              </a:rPr>
              <a:t>première étape</a:t>
            </a:r>
          </a:p>
        </p:txBody>
      </p:sp>
      <p:sp>
        <p:nvSpPr>
          <p:cNvPr name="Freeform 6" id="6"/>
          <p:cNvSpPr/>
          <p:nvPr/>
        </p:nvSpPr>
        <p:spPr>
          <a:xfrm flipH="false" flipV="false" rot="0">
            <a:off x="8033020" y="515064"/>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1098947" y="584400"/>
            <a:ext cx="1320569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094" t="-20995" r="-5454" b="-37186"/>
            </a:stretch>
          </a:blipFill>
        </p:spPr>
      </p:sp>
      <p:sp>
        <p:nvSpPr>
          <p:cNvPr name="Freeform 3" id="3"/>
          <p:cNvSpPr/>
          <p:nvPr/>
        </p:nvSpPr>
        <p:spPr>
          <a:xfrm flipH="false" flipV="false" rot="0">
            <a:off x="384378" y="1625418"/>
            <a:ext cx="9864098" cy="6505171"/>
          </a:xfrm>
          <a:custGeom>
            <a:avLst/>
            <a:gdLst/>
            <a:ahLst/>
            <a:cxnLst/>
            <a:rect r="r" b="b" t="t" l="l"/>
            <a:pathLst>
              <a:path h="6505171" w="9864098">
                <a:moveTo>
                  <a:pt x="0" y="0"/>
                </a:moveTo>
                <a:lnTo>
                  <a:pt x="9864098" y="0"/>
                </a:lnTo>
                <a:lnTo>
                  <a:pt x="9864098" y="6505171"/>
                </a:lnTo>
                <a:lnTo>
                  <a:pt x="0" y="6505171"/>
                </a:lnTo>
                <a:lnTo>
                  <a:pt x="0" y="0"/>
                </a:lnTo>
                <a:close/>
              </a:path>
            </a:pathLst>
          </a:custGeom>
          <a:blipFill>
            <a:blip r:embed="rId3"/>
            <a:stretch>
              <a:fillRect l="0" t="0" r="0" b="0"/>
            </a:stretch>
          </a:blipFill>
        </p:spPr>
      </p:sp>
      <p:sp>
        <p:nvSpPr>
          <p:cNvPr name="TextBox 4" id="4"/>
          <p:cNvSpPr txBox="true"/>
          <p:nvPr/>
        </p:nvSpPr>
        <p:spPr>
          <a:xfrm rot="0">
            <a:off x="10513972" y="3837306"/>
            <a:ext cx="7774028" cy="2647949"/>
          </a:xfrm>
          <a:prstGeom prst="rect">
            <a:avLst/>
          </a:prstGeom>
        </p:spPr>
        <p:txBody>
          <a:bodyPr anchor="t" rtlCol="false" tIns="0" lIns="0" bIns="0" rIns="0">
            <a:spAutoFit/>
          </a:bodyPr>
          <a:lstStyle/>
          <a:p>
            <a:pPr>
              <a:lnSpc>
                <a:spcPts val="4200"/>
              </a:lnSpc>
            </a:pPr>
            <a:r>
              <a:rPr lang="en-US" sz="3000">
                <a:solidFill>
                  <a:srgbClr val="F9F6F9"/>
                </a:solidFill>
                <a:latin typeface="Sanchez"/>
              </a:rPr>
              <a:t>Une fois que vous avez cliqué sur "Terminer", dirigez-vous vers les paramètres de stockage. Ensuite, procédez à l'importation de l'image ISO personnalisée en utilisant Cubic.</a:t>
            </a:r>
          </a:p>
        </p:txBody>
      </p:sp>
      <p:sp>
        <p:nvSpPr>
          <p:cNvPr name="Freeform 5" id="5"/>
          <p:cNvSpPr/>
          <p:nvPr/>
        </p:nvSpPr>
        <p:spPr>
          <a:xfrm flipH="false" flipV="false" rot="0">
            <a:off x="8033020" y="515064"/>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1098947" y="584400"/>
            <a:ext cx="13205694"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10248476" y="2221000"/>
            <a:ext cx="7740939" cy="1226490"/>
          </a:xfrm>
          <a:prstGeom prst="rect">
            <a:avLst/>
          </a:prstGeom>
        </p:spPr>
        <p:txBody>
          <a:bodyPr anchor="t" rtlCol="false" tIns="0" lIns="0" bIns="0" rIns="0">
            <a:spAutoFit/>
          </a:bodyPr>
          <a:lstStyle/>
          <a:p>
            <a:pPr algn="ctr">
              <a:lnSpc>
                <a:spcPts val="10098"/>
              </a:lnSpc>
            </a:pPr>
            <a:r>
              <a:rPr lang="en-US" sz="7212">
                <a:solidFill>
                  <a:srgbClr val="FFD064"/>
                </a:solidFill>
                <a:latin typeface="Arbutus Slab"/>
              </a:rPr>
              <a:t>deuxième étape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094" t="-20995" r="-5454" b="-37186"/>
            </a:stretch>
          </a:blipFill>
        </p:spPr>
      </p:sp>
      <p:sp>
        <p:nvSpPr>
          <p:cNvPr name="Freeform 3" id="3"/>
          <p:cNvSpPr/>
          <p:nvPr/>
        </p:nvSpPr>
        <p:spPr>
          <a:xfrm flipH="false" flipV="false" rot="0">
            <a:off x="602321" y="1740151"/>
            <a:ext cx="9826457" cy="6496953"/>
          </a:xfrm>
          <a:custGeom>
            <a:avLst/>
            <a:gdLst/>
            <a:ahLst/>
            <a:cxnLst/>
            <a:rect r="r" b="b" t="t" l="l"/>
            <a:pathLst>
              <a:path h="6496953" w="9826457">
                <a:moveTo>
                  <a:pt x="0" y="0"/>
                </a:moveTo>
                <a:lnTo>
                  <a:pt x="9826457" y="0"/>
                </a:lnTo>
                <a:lnTo>
                  <a:pt x="9826457" y="6496953"/>
                </a:lnTo>
                <a:lnTo>
                  <a:pt x="0" y="6496953"/>
                </a:lnTo>
                <a:lnTo>
                  <a:pt x="0" y="0"/>
                </a:lnTo>
                <a:close/>
              </a:path>
            </a:pathLst>
          </a:custGeom>
          <a:blipFill>
            <a:blip r:embed="rId3"/>
            <a:stretch>
              <a:fillRect l="0" t="0" r="0" b="0"/>
            </a:stretch>
          </a:blipFill>
        </p:spPr>
      </p:sp>
      <p:sp>
        <p:nvSpPr>
          <p:cNvPr name="Freeform 4" id="4"/>
          <p:cNvSpPr/>
          <p:nvPr/>
        </p:nvSpPr>
        <p:spPr>
          <a:xfrm flipH="false" flipV="false" rot="0">
            <a:off x="8586194" y="797025"/>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1727550" y="843637"/>
            <a:ext cx="13205694"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10652943" y="2779977"/>
            <a:ext cx="6885592" cy="4074351"/>
            <a:chOff x="0" y="0"/>
            <a:chExt cx="9180789" cy="5432468"/>
          </a:xfrm>
        </p:grpSpPr>
        <p:sp>
          <p:nvSpPr>
            <p:cNvPr name="TextBox 7" id="7"/>
            <p:cNvSpPr txBox="true"/>
            <p:nvPr/>
          </p:nvSpPr>
          <p:spPr>
            <a:xfrm rot="0">
              <a:off x="0" y="295275"/>
              <a:ext cx="9180789" cy="2240442"/>
            </a:xfrm>
            <a:prstGeom prst="rect">
              <a:avLst/>
            </a:prstGeom>
          </p:spPr>
          <p:txBody>
            <a:bodyPr anchor="t" rtlCol="false" tIns="0" lIns="0" bIns="0" rIns="0">
              <a:spAutoFit/>
            </a:bodyPr>
            <a:lstStyle/>
            <a:p>
              <a:pPr algn="l">
                <a:lnSpc>
                  <a:spcPts val="11873"/>
                </a:lnSpc>
              </a:pPr>
              <a:r>
                <a:rPr lang="en-US" sz="12498" spc="-624">
                  <a:solidFill>
                    <a:srgbClr val="FFD064"/>
                  </a:solidFill>
                  <a:latin typeface="League Spartan"/>
                </a:rPr>
                <a:t>EN FIN </a:t>
              </a:r>
            </a:p>
          </p:txBody>
        </p:sp>
        <p:sp>
          <p:nvSpPr>
            <p:cNvPr name="TextBox 8" id="8"/>
            <p:cNvSpPr txBox="true"/>
            <p:nvPr/>
          </p:nvSpPr>
          <p:spPr>
            <a:xfrm rot="0">
              <a:off x="0" y="2763986"/>
              <a:ext cx="9180789" cy="2668482"/>
            </a:xfrm>
            <a:prstGeom prst="rect">
              <a:avLst/>
            </a:prstGeom>
          </p:spPr>
          <p:txBody>
            <a:bodyPr anchor="t" rtlCol="false" tIns="0" lIns="0" bIns="0" rIns="0">
              <a:spAutoFit/>
            </a:bodyPr>
            <a:lstStyle/>
            <a:p>
              <a:pPr algn="l">
                <a:lnSpc>
                  <a:spcPts val="4029"/>
                </a:lnSpc>
              </a:pPr>
              <a:r>
                <a:rPr lang="en-US" sz="3099" spc="154">
                  <a:solidFill>
                    <a:srgbClr val="FFFFFF"/>
                  </a:solidFill>
                  <a:latin typeface="Sanchez"/>
                </a:rPr>
                <a:t> NOTRE DISTRIBUTION A ÉTÉ PERSONNALISÉE EN UTILISANT LE GESTIONNAIRE DE SESSION LUBUNTU.</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17845" y="-4162498"/>
            <a:ext cx="14277615" cy="5645236"/>
            <a:chOff x="0" y="0"/>
            <a:chExt cx="2055688" cy="812800"/>
          </a:xfrm>
        </p:grpSpPr>
        <p:sp>
          <p:nvSpPr>
            <p:cNvPr name="Freeform 3" id="3"/>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4" id="4"/>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914122" y="-3124273"/>
            <a:ext cx="7361313" cy="5645236"/>
            <a:chOff x="0" y="0"/>
            <a:chExt cx="1059880" cy="812800"/>
          </a:xfrm>
        </p:grpSpPr>
        <p:sp>
          <p:nvSpPr>
            <p:cNvPr name="Freeform 6" id="6"/>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7" id="7"/>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012627" y="7112660"/>
            <a:ext cx="7361313" cy="5645236"/>
            <a:chOff x="0" y="0"/>
            <a:chExt cx="1059880" cy="812800"/>
          </a:xfrm>
        </p:grpSpPr>
        <p:sp>
          <p:nvSpPr>
            <p:cNvPr name="Freeform 9" id="9"/>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10" id="10"/>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413570" y="8319951"/>
            <a:ext cx="14277615" cy="5645236"/>
            <a:chOff x="0" y="0"/>
            <a:chExt cx="2055688" cy="812800"/>
          </a:xfrm>
        </p:grpSpPr>
        <p:sp>
          <p:nvSpPr>
            <p:cNvPr name="Freeform 12" id="12"/>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13" id="13"/>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591545" y="8410656"/>
            <a:ext cx="5692067" cy="5645236"/>
            <a:chOff x="0" y="0"/>
            <a:chExt cx="819543" cy="812800"/>
          </a:xfrm>
        </p:grpSpPr>
        <p:sp>
          <p:nvSpPr>
            <p:cNvPr name="Freeform 15" id="15"/>
            <p:cNvSpPr/>
            <p:nvPr/>
          </p:nvSpPr>
          <p:spPr>
            <a:xfrm flipH="false" flipV="false" rot="0">
              <a:off x="0" y="0"/>
              <a:ext cx="819543" cy="812800"/>
            </a:xfrm>
            <a:custGeom>
              <a:avLst/>
              <a:gdLst/>
              <a:ahLst/>
              <a:cxnLst/>
              <a:rect r="r" b="b" t="t" l="l"/>
              <a:pathLst>
                <a:path h="812800" w="819543">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name="TextBox 16" id="16"/>
            <p:cNvSpPr txBox="true"/>
            <p:nvPr/>
          </p:nvSpPr>
          <p:spPr>
            <a:xfrm>
              <a:off x="63500" y="25400"/>
              <a:ext cx="692543" cy="7239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3729115" y="-2182813"/>
            <a:ext cx="7937421" cy="5417290"/>
          </a:xfrm>
          <a:custGeom>
            <a:avLst/>
            <a:gdLst/>
            <a:ahLst/>
            <a:cxnLst/>
            <a:rect r="r" b="b" t="t" l="l"/>
            <a:pathLst>
              <a:path h="5417290" w="7937421">
                <a:moveTo>
                  <a:pt x="0" y="0"/>
                </a:moveTo>
                <a:lnTo>
                  <a:pt x="7937422" y="0"/>
                </a:lnTo>
                <a:lnTo>
                  <a:pt x="7937422" y="5417290"/>
                </a:lnTo>
                <a:lnTo>
                  <a:pt x="0" y="5417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false" rot="0">
            <a:off x="13712153" y="6567511"/>
            <a:ext cx="8972694" cy="6123863"/>
          </a:xfrm>
          <a:custGeom>
            <a:avLst/>
            <a:gdLst/>
            <a:ahLst/>
            <a:cxnLst/>
            <a:rect r="r" b="b" t="t" l="l"/>
            <a:pathLst>
              <a:path h="6123863" w="8972694">
                <a:moveTo>
                  <a:pt x="8972694" y="0"/>
                </a:moveTo>
                <a:lnTo>
                  <a:pt x="0" y="0"/>
                </a:lnTo>
                <a:lnTo>
                  <a:pt x="0" y="6123863"/>
                </a:lnTo>
                <a:lnTo>
                  <a:pt x="8972694" y="6123863"/>
                </a:lnTo>
                <a:lnTo>
                  <a:pt x="897269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536275" y="-301655"/>
            <a:ext cx="19704229" cy="11083629"/>
          </a:xfrm>
          <a:custGeom>
            <a:avLst/>
            <a:gdLst/>
            <a:ahLst/>
            <a:cxnLst/>
            <a:rect r="r" b="b" t="t" l="l"/>
            <a:pathLst>
              <a:path h="11083629" w="19704229">
                <a:moveTo>
                  <a:pt x="0" y="0"/>
                </a:moveTo>
                <a:lnTo>
                  <a:pt x="19704229" y="0"/>
                </a:lnTo>
                <a:lnTo>
                  <a:pt x="19704229" y="11083629"/>
                </a:lnTo>
                <a:lnTo>
                  <a:pt x="0" y="11083629"/>
                </a:lnTo>
                <a:lnTo>
                  <a:pt x="0" y="0"/>
                </a:lnTo>
                <a:close/>
              </a:path>
            </a:pathLst>
          </a:custGeom>
          <a:blipFill>
            <a:blip r:embed="rId4">
              <a:alphaModFix amt="28000"/>
            </a:blip>
            <a:stretch>
              <a:fillRect l="0" t="0" r="0" b="0"/>
            </a:stretch>
          </a:blipFill>
        </p:spPr>
      </p:sp>
      <p:sp>
        <p:nvSpPr>
          <p:cNvPr name="TextBox 20" id="20"/>
          <p:cNvSpPr txBox="true"/>
          <p:nvPr/>
        </p:nvSpPr>
        <p:spPr>
          <a:xfrm rot="0">
            <a:off x="5791476" y="2890172"/>
            <a:ext cx="6705048" cy="3879470"/>
          </a:xfrm>
          <a:prstGeom prst="rect">
            <a:avLst/>
          </a:prstGeom>
        </p:spPr>
        <p:txBody>
          <a:bodyPr anchor="t" rtlCol="false" tIns="0" lIns="0" bIns="0" rIns="0">
            <a:spAutoFit/>
          </a:bodyPr>
          <a:lstStyle/>
          <a:p>
            <a:pPr algn="ctr">
              <a:lnSpc>
                <a:spcPts val="10321"/>
              </a:lnSpc>
            </a:pPr>
            <a:r>
              <a:rPr lang="en-US" sz="7372">
                <a:solidFill>
                  <a:srgbClr val="000000"/>
                </a:solidFill>
                <a:latin typeface="League Spartan"/>
              </a:rPr>
              <a:t>MERCI POUR VOTRE ATTENTION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372" t="-46261" r="-7177" b="-11920"/>
            </a:stretch>
          </a:blipFill>
        </p:spPr>
      </p:sp>
      <p:sp>
        <p:nvSpPr>
          <p:cNvPr name="Freeform 3" id="3"/>
          <p:cNvSpPr/>
          <p:nvPr/>
        </p:nvSpPr>
        <p:spPr>
          <a:xfrm flipH="false" flipV="false" rot="0">
            <a:off x="481970" y="4288697"/>
            <a:ext cx="4329633" cy="3470884"/>
          </a:xfrm>
          <a:custGeom>
            <a:avLst/>
            <a:gdLst/>
            <a:ahLst/>
            <a:cxnLst/>
            <a:rect r="r" b="b" t="t" l="l"/>
            <a:pathLst>
              <a:path h="3470884" w="4329633">
                <a:moveTo>
                  <a:pt x="0" y="0"/>
                </a:moveTo>
                <a:lnTo>
                  <a:pt x="4329633" y="0"/>
                </a:lnTo>
                <a:lnTo>
                  <a:pt x="4329633" y="3470884"/>
                </a:lnTo>
                <a:lnTo>
                  <a:pt x="0" y="3470884"/>
                </a:lnTo>
                <a:lnTo>
                  <a:pt x="0" y="0"/>
                </a:lnTo>
                <a:close/>
              </a:path>
            </a:pathLst>
          </a:custGeom>
          <a:blipFill>
            <a:blip r:embed="rId3"/>
            <a:stretch>
              <a:fillRect l="0" t="-11217" r="0" b="-13524"/>
            </a:stretch>
          </a:blipFill>
        </p:spPr>
      </p:sp>
      <p:sp>
        <p:nvSpPr>
          <p:cNvPr name="Freeform 4" id="4"/>
          <p:cNvSpPr/>
          <p:nvPr/>
        </p:nvSpPr>
        <p:spPr>
          <a:xfrm flipH="false" flipV="false" rot="0">
            <a:off x="12452943" y="4451378"/>
            <a:ext cx="4412407" cy="3145521"/>
          </a:xfrm>
          <a:custGeom>
            <a:avLst/>
            <a:gdLst/>
            <a:ahLst/>
            <a:cxnLst/>
            <a:rect r="r" b="b" t="t" l="l"/>
            <a:pathLst>
              <a:path h="3145521" w="4412407">
                <a:moveTo>
                  <a:pt x="0" y="0"/>
                </a:moveTo>
                <a:lnTo>
                  <a:pt x="4412407" y="0"/>
                </a:lnTo>
                <a:lnTo>
                  <a:pt x="4412407" y="3145521"/>
                </a:lnTo>
                <a:lnTo>
                  <a:pt x="0" y="3145521"/>
                </a:lnTo>
                <a:lnTo>
                  <a:pt x="0" y="0"/>
                </a:lnTo>
                <a:close/>
              </a:path>
            </a:pathLst>
          </a:custGeom>
          <a:blipFill>
            <a:blip r:embed="rId4"/>
            <a:stretch>
              <a:fillRect l="-7160" t="0" r="-7160" b="-227"/>
            </a:stretch>
          </a:blipFill>
        </p:spPr>
      </p:sp>
      <p:sp>
        <p:nvSpPr>
          <p:cNvPr name="Freeform 5" id="5"/>
          <p:cNvSpPr/>
          <p:nvPr/>
        </p:nvSpPr>
        <p:spPr>
          <a:xfrm flipH="false" flipV="false" rot="0">
            <a:off x="6128945" y="4451378"/>
            <a:ext cx="4669490" cy="3270746"/>
          </a:xfrm>
          <a:custGeom>
            <a:avLst/>
            <a:gdLst/>
            <a:ahLst/>
            <a:cxnLst/>
            <a:rect r="r" b="b" t="t" l="l"/>
            <a:pathLst>
              <a:path h="3270746" w="4669490">
                <a:moveTo>
                  <a:pt x="0" y="0"/>
                </a:moveTo>
                <a:lnTo>
                  <a:pt x="4669489" y="0"/>
                </a:lnTo>
                <a:lnTo>
                  <a:pt x="4669489" y="3270746"/>
                </a:lnTo>
                <a:lnTo>
                  <a:pt x="0" y="3270746"/>
                </a:lnTo>
                <a:lnTo>
                  <a:pt x="0" y="0"/>
                </a:lnTo>
                <a:close/>
              </a:path>
            </a:pathLst>
          </a:custGeom>
          <a:blipFill>
            <a:blip r:embed="rId5"/>
            <a:stretch>
              <a:fillRect l="0" t="0" r="0" b="-2315"/>
            </a:stretch>
          </a:blipFill>
        </p:spPr>
      </p:sp>
      <p:sp>
        <p:nvSpPr>
          <p:cNvPr name="TextBox 6" id="6"/>
          <p:cNvSpPr txBox="true"/>
          <p:nvPr/>
        </p:nvSpPr>
        <p:spPr>
          <a:xfrm rot="0">
            <a:off x="1617961" y="374028"/>
            <a:ext cx="14556664" cy="3022009"/>
          </a:xfrm>
          <a:prstGeom prst="rect">
            <a:avLst/>
          </a:prstGeom>
        </p:spPr>
        <p:txBody>
          <a:bodyPr anchor="t" rtlCol="false" tIns="0" lIns="0" bIns="0" rIns="0">
            <a:spAutoFit/>
          </a:bodyPr>
          <a:lstStyle/>
          <a:p>
            <a:pPr>
              <a:lnSpc>
                <a:spcPts val="4839"/>
              </a:lnSpc>
            </a:pPr>
          </a:p>
          <a:p>
            <a:pPr>
              <a:lnSpc>
                <a:spcPts val="4839"/>
              </a:lnSpc>
            </a:pPr>
            <a:r>
              <a:rPr lang="en-US" sz="3024">
                <a:solidFill>
                  <a:srgbClr val="FFFFFF"/>
                </a:solidFill>
                <a:latin typeface="Arbutus Slab"/>
              </a:rPr>
              <a:t>Parmi les divers systèmes de fichiers adoptés dans les environnements informatiques, on note l'utilisation de NTFS pour les systèmes Windows, d'APFS dans  macOS, et d'ext4, particulièrement répandu dans le contexte des systèmes basés sur Linux.</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372" t="-46261" r="-7177" b="-11920"/>
            </a:stretch>
          </a:blipFill>
        </p:spPr>
      </p:sp>
      <p:sp>
        <p:nvSpPr>
          <p:cNvPr name="TextBox 3" id="3"/>
          <p:cNvSpPr txBox="true"/>
          <p:nvPr/>
        </p:nvSpPr>
        <p:spPr>
          <a:xfrm rot="0">
            <a:off x="314212" y="3794679"/>
            <a:ext cx="17659575" cy="1652269"/>
          </a:xfrm>
          <a:prstGeom prst="rect">
            <a:avLst/>
          </a:prstGeom>
        </p:spPr>
        <p:txBody>
          <a:bodyPr anchor="t" rtlCol="false" tIns="0" lIns="0" bIns="0" rIns="0">
            <a:spAutoFit/>
          </a:bodyPr>
          <a:lstStyle/>
          <a:p>
            <a:pPr algn="ctr">
              <a:lnSpc>
                <a:spcPts val="12880"/>
              </a:lnSpc>
            </a:pPr>
            <a:r>
              <a:rPr lang="en-US" sz="9200">
                <a:solidFill>
                  <a:srgbClr val="FFFFFF"/>
                </a:solidFill>
                <a:latin typeface="Abang"/>
              </a:rPr>
              <a:t>2-L’étude de l’existant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372" t="-46261" r="-7177" b="-11920"/>
            </a:stretch>
          </a:blipFill>
        </p:spPr>
      </p:sp>
      <p:sp>
        <p:nvSpPr>
          <p:cNvPr name="Freeform 3" id="3"/>
          <p:cNvSpPr/>
          <p:nvPr/>
        </p:nvSpPr>
        <p:spPr>
          <a:xfrm flipH="false" flipV="false" rot="0">
            <a:off x="6961880" y="4027820"/>
            <a:ext cx="2946114" cy="2946114"/>
          </a:xfrm>
          <a:custGeom>
            <a:avLst/>
            <a:gdLst/>
            <a:ahLst/>
            <a:cxnLst/>
            <a:rect r="r" b="b" t="t" l="l"/>
            <a:pathLst>
              <a:path h="2946114" w="2946114">
                <a:moveTo>
                  <a:pt x="0" y="0"/>
                </a:moveTo>
                <a:lnTo>
                  <a:pt x="2946114" y="0"/>
                </a:lnTo>
                <a:lnTo>
                  <a:pt x="2946114" y="2946113"/>
                </a:lnTo>
                <a:lnTo>
                  <a:pt x="0" y="2946113"/>
                </a:lnTo>
                <a:lnTo>
                  <a:pt x="0" y="0"/>
                </a:lnTo>
                <a:close/>
              </a:path>
            </a:pathLst>
          </a:custGeom>
          <a:blipFill>
            <a:blip r:embed="rId3"/>
            <a:stretch>
              <a:fillRect l="0" t="0" r="0" b="0"/>
            </a:stretch>
          </a:blipFill>
        </p:spPr>
      </p:sp>
      <p:sp>
        <p:nvSpPr>
          <p:cNvPr name="TextBox 4" id="4"/>
          <p:cNvSpPr txBox="true"/>
          <p:nvPr/>
        </p:nvSpPr>
        <p:spPr>
          <a:xfrm rot="0">
            <a:off x="7154368" y="5273027"/>
            <a:ext cx="2561137" cy="671024"/>
          </a:xfrm>
          <a:prstGeom prst="rect">
            <a:avLst/>
          </a:prstGeom>
        </p:spPr>
        <p:txBody>
          <a:bodyPr anchor="t" rtlCol="false" tIns="0" lIns="0" bIns="0" rIns="0">
            <a:spAutoFit/>
          </a:bodyPr>
          <a:lstStyle/>
          <a:p>
            <a:pPr algn="ctr">
              <a:lnSpc>
                <a:spcPts val="5468"/>
              </a:lnSpc>
            </a:pPr>
            <a:r>
              <a:rPr lang="en-US" sz="3906">
                <a:solidFill>
                  <a:srgbClr val="000000"/>
                </a:solidFill>
                <a:latin typeface="Open Sans Bold"/>
              </a:rPr>
              <a:t>/ID1FS/bin</a:t>
            </a:r>
          </a:p>
        </p:txBody>
      </p:sp>
      <p:sp>
        <p:nvSpPr>
          <p:cNvPr name="TextBox 5" id="5"/>
          <p:cNvSpPr txBox="true"/>
          <p:nvPr/>
        </p:nvSpPr>
        <p:spPr>
          <a:xfrm rot="0">
            <a:off x="596882" y="572857"/>
            <a:ext cx="16815801" cy="3078430"/>
          </a:xfrm>
          <a:prstGeom prst="rect">
            <a:avLst/>
          </a:prstGeom>
        </p:spPr>
        <p:txBody>
          <a:bodyPr anchor="t" rtlCol="false" tIns="0" lIns="0" bIns="0" rIns="0">
            <a:spAutoFit/>
          </a:bodyPr>
          <a:lstStyle/>
          <a:p>
            <a:pPr>
              <a:lnSpc>
                <a:spcPts val="4933"/>
              </a:lnSpc>
            </a:pPr>
            <a:r>
              <a:rPr lang="en-US" sz="3083">
                <a:solidFill>
                  <a:srgbClr val="FFFFFF"/>
                </a:solidFill>
                <a:latin typeface="Arbutus Slab"/>
              </a:rPr>
              <a:t>Le système de fichiers ID1FS, inspiré en partie du modèle ext4 (Fourth Extended File System), peut être comparé à un abri perdu au cœur d'une forêt informatique. À l'instar de ext4, cet abri, symbolisé par le répertoire /ID1FS/bin qui est la clée de cette abri, offre une simplicité et une compréhensibilité qui facilitent l'expérience utilisateur.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372" t="-46261" r="-7177" b="-11920"/>
            </a:stretch>
          </a:blipFill>
        </p:spPr>
      </p:sp>
      <p:sp>
        <p:nvSpPr>
          <p:cNvPr name="Freeform 3" id="3"/>
          <p:cNvSpPr/>
          <p:nvPr/>
        </p:nvSpPr>
        <p:spPr>
          <a:xfrm flipH="false" flipV="false" rot="0">
            <a:off x="4327352" y="2818606"/>
            <a:ext cx="6968882" cy="6968882"/>
          </a:xfrm>
          <a:custGeom>
            <a:avLst/>
            <a:gdLst/>
            <a:ahLst/>
            <a:cxnLst/>
            <a:rect r="r" b="b" t="t" l="l"/>
            <a:pathLst>
              <a:path h="6968882" w="6968882">
                <a:moveTo>
                  <a:pt x="0" y="0"/>
                </a:moveTo>
                <a:lnTo>
                  <a:pt x="6968882" y="0"/>
                </a:lnTo>
                <a:lnTo>
                  <a:pt x="6968882" y="6968882"/>
                </a:lnTo>
                <a:lnTo>
                  <a:pt x="0" y="6968882"/>
                </a:lnTo>
                <a:lnTo>
                  <a:pt x="0" y="0"/>
                </a:lnTo>
                <a:close/>
              </a:path>
            </a:pathLst>
          </a:custGeom>
          <a:blipFill>
            <a:blip r:embed="rId3"/>
            <a:stretch>
              <a:fillRect l="0" t="0" r="0" b="0"/>
            </a:stretch>
          </a:blipFill>
        </p:spPr>
      </p:sp>
      <p:sp>
        <p:nvSpPr>
          <p:cNvPr name="TextBox 4" id="4"/>
          <p:cNvSpPr txBox="true"/>
          <p:nvPr/>
        </p:nvSpPr>
        <p:spPr>
          <a:xfrm rot="0">
            <a:off x="1314227" y="404186"/>
            <a:ext cx="15793212" cy="3079246"/>
          </a:xfrm>
          <a:prstGeom prst="rect">
            <a:avLst/>
          </a:prstGeom>
        </p:spPr>
        <p:txBody>
          <a:bodyPr anchor="t" rtlCol="false" tIns="0" lIns="0" bIns="0" rIns="0">
            <a:spAutoFit/>
          </a:bodyPr>
          <a:lstStyle/>
          <a:p>
            <a:pPr>
              <a:lnSpc>
                <a:spcPts val="6191"/>
              </a:lnSpc>
            </a:pPr>
            <a:r>
              <a:rPr lang="en-US" sz="3869">
                <a:solidFill>
                  <a:srgbClr val="FFFFFF"/>
                </a:solidFill>
                <a:latin typeface="Arbutus Slab"/>
              </a:rPr>
              <a:t> L'utilisation du système de fichiers ID1FS présente un avantage significatif en termes de facilité d'accès aux métadonnées et aux journaux (logs) pour chaque utilisateur.</a:t>
            </a:r>
          </a:p>
          <a:p>
            <a:pPr>
              <a:lnSpc>
                <a:spcPts val="6191"/>
              </a:lnSpc>
            </a:pPr>
          </a:p>
        </p:txBody>
      </p:sp>
      <p:sp>
        <p:nvSpPr>
          <p:cNvPr name="TextBox 5" id="5"/>
          <p:cNvSpPr txBox="true"/>
          <p:nvPr/>
        </p:nvSpPr>
        <p:spPr>
          <a:xfrm rot="0">
            <a:off x="9622766" y="5815106"/>
            <a:ext cx="6570470" cy="659516"/>
          </a:xfrm>
          <a:prstGeom prst="rect">
            <a:avLst/>
          </a:prstGeom>
        </p:spPr>
        <p:txBody>
          <a:bodyPr anchor="t" rtlCol="false" tIns="0" lIns="0" bIns="0" rIns="0">
            <a:spAutoFit/>
          </a:bodyPr>
          <a:lstStyle/>
          <a:p>
            <a:pPr algn="ctr">
              <a:lnSpc>
                <a:spcPts val="5420"/>
              </a:lnSpc>
            </a:pPr>
            <a:r>
              <a:rPr lang="en-US" sz="3871">
                <a:solidFill>
                  <a:srgbClr val="F9F6F9"/>
                </a:solidFill>
                <a:latin typeface="Open Sans Bold"/>
              </a:rPr>
              <a:t>~/ID1FS/metadata</a:t>
            </a:r>
          </a:p>
        </p:txBody>
      </p:sp>
      <p:sp>
        <p:nvSpPr>
          <p:cNvPr name="TextBox 6" id="6"/>
          <p:cNvSpPr txBox="true"/>
          <p:nvPr/>
        </p:nvSpPr>
        <p:spPr>
          <a:xfrm rot="0">
            <a:off x="11586413" y="8261467"/>
            <a:ext cx="2883341" cy="690544"/>
          </a:xfrm>
          <a:prstGeom prst="rect">
            <a:avLst/>
          </a:prstGeom>
        </p:spPr>
        <p:txBody>
          <a:bodyPr anchor="t" rtlCol="false" tIns="0" lIns="0" bIns="0" rIns="0">
            <a:spAutoFit/>
          </a:bodyPr>
          <a:lstStyle/>
          <a:p>
            <a:pPr algn="ctr">
              <a:lnSpc>
                <a:spcPts val="5648"/>
              </a:lnSpc>
            </a:pPr>
            <a:r>
              <a:rPr lang="en-US" sz="4034">
                <a:solidFill>
                  <a:srgbClr val="FFFFFF"/>
                </a:solidFill>
                <a:latin typeface="Open Sans Bold"/>
              </a:rPr>
              <a:t>~/ID1FS/log</a:t>
            </a:r>
          </a:p>
        </p:txBody>
      </p:sp>
      <p:sp>
        <p:nvSpPr>
          <p:cNvPr name="TextBox 7" id="7"/>
          <p:cNvSpPr txBox="true"/>
          <p:nvPr/>
        </p:nvSpPr>
        <p:spPr>
          <a:xfrm rot="0">
            <a:off x="8324114" y="3694770"/>
            <a:ext cx="2023909" cy="727612"/>
          </a:xfrm>
          <a:prstGeom prst="rect">
            <a:avLst/>
          </a:prstGeom>
        </p:spPr>
        <p:txBody>
          <a:bodyPr anchor="t" rtlCol="false" tIns="0" lIns="0" bIns="0" rIns="0">
            <a:spAutoFit/>
          </a:bodyPr>
          <a:lstStyle/>
          <a:p>
            <a:pPr algn="ctr">
              <a:lnSpc>
                <a:spcPts val="5988"/>
              </a:lnSpc>
            </a:pPr>
            <a:r>
              <a:rPr lang="en-US" sz="4277">
                <a:solidFill>
                  <a:srgbClr val="FFFFFF"/>
                </a:solidFill>
                <a:latin typeface="Open Sans Bold"/>
              </a:rPr>
              <a:t>~/ID1FS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372" t="-46261" r="-7177" b="-11920"/>
            </a:stretch>
          </a:blipFill>
        </p:spPr>
      </p:sp>
      <p:sp>
        <p:nvSpPr>
          <p:cNvPr name="TextBox 3" id="3"/>
          <p:cNvSpPr txBox="true"/>
          <p:nvPr/>
        </p:nvSpPr>
        <p:spPr>
          <a:xfrm rot="0">
            <a:off x="514350" y="3895360"/>
            <a:ext cx="17259300" cy="1652269"/>
          </a:xfrm>
          <a:prstGeom prst="rect">
            <a:avLst/>
          </a:prstGeom>
        </p:spPr>
        <p:txBody>
          <a:bodyPr anchor="t" rtlCol="false" tIns="0" lIns="0" bIns="0" rIns="0">
            <a:spAutoFit/>
          </a:bodyPr>
          <a:lstStyle/>
          <a:p>
            <a:pPr algn="ctr">
              <a:lnSpc>
                <a:spcPts val="12880"/>
              </a:lnSpc>
            </a:pPr>
            <a:r>
              <a:rPr lang="en-US" sz="9200">
                <a:solidFill>
                  <a:srgbClr val="FFFFFF"/>
                </a:solidFill>
                <a:latin typeface="Abang"/>
              </a:rPr>
              <a:t>3 - outils   et   methodes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DAF4HEBkBcs</dc:identifier>
  <dcterms:modified xsi:type="dcterms:W3CDTF">2011-08-01T06:04:30Z</dcterms:modified>
  <cp:revision>1</cp:revision>
  <dc:title>Tech Start UP</dc:title>
</cp:coreProperties>
</file>